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42" r:id="rId2"/>
    <p:sldId id="279" r:id="rId3"/>
    <p:sldId id="394" r:id="rId4"/>
    <p:sldId id="343" r:id="rId5"/>
    <p:sldId id="344" r:id="rId6"/>
    <p:sldId id="427" r:id="rId7"/>
    <p:sldId id="428" r:id="rId8"/>
    <p:sldId id="429" r:id="rId9"/>
    <p:sldId id="430" r:id="rId10"/>
    <p:sldId id="431" r:id="rId11"/>
    <p:sldId id="432" r:id="rId12"/>
    <p:sldId id="373" r:id="rId13"/>
    <p:sldId id="375" r:id="rId14"/>
    <p:sldId id="433" r:id="rId15"/>
    <p:sldId id="436" r:id="rId16"/>
    <p:sldId id="437" r:id="rId17"/>
    <p:sldId id="439" r:id="rId18"/>
    <p:sldId id="435" r:id="rId19"/>
    <p:sldId id="438" r:id="rId20"/>
    <p:sldId id="426" r:id="rId21"/>
    <p:sldId id="423" r:id="rId22"/>
    <p:sldId id="420" r:id="rId23"/>
    <p:sldId id="35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C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70" autoAdjust="0"/>
  </p:normalViewPr>
  <p:slideViewPr>
    <p:cSldViewPr>
      <p:cViewPr varScale="1">
        <p:scale>
          <a:sx n="50" d="100"/>
          <a:sy n="50" d="100"/>
        </p:scale>
        <p:origin x="108" y="3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382"/>
    </p:cViewPr>
  </p:sorterViewPr>
  <p:notesViewPr>
    <p:cSldViewPr>
      <p:cViewPr varScale="1">
        <p:scale>
          <a:sx n="45" d="100"/>
          <a:sy n="45" d="100"/>
        </p:scale>
        <p:origin x="2088"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2AA1CEA3-5784-4F18-92AB-4CB0C91DE4C2}" type="datetimeFigureOut">
              <a:rPr lang="en-US" smtClean="0"/>
              <a:t>5/17/2017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1D64FB51-C5EB-4A2D-BCC6-4287E8C35559}" type="slidenum">
              <a:rPr lang="en-US" smtClean="0"/>
              <a:t>‹#›</a:t>
            </a:fld>
            <a:endParaRPr lang="en-US" dirty="0"/>
          </a:p>
        </p:txBody>
      </p:sp>
    </p:spTree>
    <p:extLst>
      <p:ext uri="{BB962C8B-B14F-4D97-AF65-F5344CB8AC3E}">
        <p14:creationId xmlns:p14="http://schemas.microsoft.com/office/powerpoint/2010/main" val="88426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02A06CD9-7F6C-4EC3-984E-01527206B97A}" type="datetimeFigureOut">
              <a:rPr lang="en-US" smtClean="0"/>
              <a:t>5/17/2017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BBCB68D3-EE70-430C-B00B-97102CF5DE08}" type="slidenum">
              <a:rPr lang="en-US" smtClean="0"/>
              <a:t>‹#›</a:t>
            </a:fld>
            <a:endParaRPr lang="en-US" dirty="0"/>
          </a:p>
        </p:txBody>
      </p:sp>
    </p:spTree>
    <p:extLst>
      <p:ext uri="{BB962C8B-B14F-4D97-AF65-F5344CB8AC3E}">
        <p14:creationId xmlns:p14="http://schemas.microsoft.com/office/powerpoint/2010/main" val="84075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have known</a:t>
            </a:r>
            <a:r>
              <a:rPr lang="en-US" baseline="0" dirty="0" smtClean="0"/>
              <a:t> for a while now that smoking is harmful to the smoker’s health, but it is also harmful to your business’s bottom line.</a:t>
            </a:r>
          </a:p>
          <a:p>
            <a:r>
              <a:rPr lang="en-US" baseline="0" dirty="0" smtClean="0"/>
              <a:t>Enacting a smoke-free policy in the housing you manage or own can save you money.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487E8C2-A2C0-4D14-A7D6-54124B1ED027}" type="slidenum">
              <a:rPr lang="en-US" smtClean="0"/>
              <a:t>1</a:t>
            </a:fld>
            <a:endParaRPr lang="en-US" dirty="0"/>
          </a:p>
        </p:txBody>
      </p:sp>
    </p:spTree>
    <p:extLst>
      <p:ext uri="{BB962C8B-B14F-4D97-AF65-F5344CB8AC3E}">
        <p14:creationId xmlns:p14="http://schemas.microsoft.com/office/powerpoint/2010/main" val="369965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smokers aren’t the only victims.</a:t>
            </a:r>
            <a:r>
              <a:rPr lang="en-US" baseline="0" dirty="0" smtClean="0"/>
              <a:t> According to data from NFPA, one –quarter of victims of smoking material fires are not the smoker whose cigarette started the fire. </a:t>
            </a:r>
            <a:endParaRPr lang="en-US" dirty="0"/>
          </a:p>
        </p:txBody>
      </p:sp>
      <p:sp>
        <p:nvSpPr>
          <p:cNvPr id="4" name="Slide Number Placeholder 3"/>
          <p:cNvSpPr>
            <a:spLocks noGrp="1"/>
          </p:cNvSpPr>
          <p:nvPr>
            <p:ph type="sldNum" sz="quarter" idx="10"/>
          </p:nvPr>
        </p:nvSpPr>
        <p:spPr/>
        <p:txBody>
          <a:bodyPr/>
          <a:lstStyle/>
          <a:p>
            <a:fld id="{BBCB68D3-EE70-430C-B00B-97102CF5DE08}" type="slidenum">
              <a:rPr lang="en-US" smtClean="0"/>
              <a:t>10</a:t>
            </a:fld>
            <a:endParaRPr lang="en-US" dirty="0"/>
          </a:p>
        </p:txBody>
      </p:sp>
    </p:spTree>
    <p:extLst>
      <p:ext uri="{BB962C8B-B14F-4D97-AF65-F5344CB8AC3E}">
        <p14:creationId xmlns:p14="http://schemas.microsoft.com/office/powerpoint/2010/main" val="158031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context of Multi Family Dwellings</a:t>
            </a:r>
            <a:r>
              <a:rPr lang="en-US" baseline="0" dirty="0" smtClean="0"/>
              <a:t> this risk becomes very, very real. </a:t>
            </a:r>
          </a:p>
          <a:p>
            <a:endParaRPr lang="en-US" baseline="0" dirty="0" smtClean="0"/>
          </a:p>
          <a:p>
            <a:r>
              <a:rPr lang="en-US" baseline="0" dirty="0" smtClean="0"/>
              <a:t>In these homes, not </a:t>
            </a:r>
            <a:r>
              <a:rPr lang="en-US" baseline="0" dirty="0" smtClean="0"/>
              <a:t>only does a smoker make the choice to risk his or her health and safety, when they live in a multi unit complex, every other human is forced to assume that same risk. </a:t>
            </a:r>
          </a:p>
          <a:p>
            <a:r>
              <a:rPr lang="en-US" baseline="0" dirty="0" smtClean="0"/>
              <a:t>Where is their protection?</a:t>
            </a:r>
          </a:p>
        </p:txBody>
      </p:sp>
      <p:sp>
        <p:nvSpPr>
          <p:cNvPr id="4" name="Slide Number Placeholder 3"/>
          <p:cNvSpPr>
            <a:spLocks noGrp="1"/>
          </p:cNvSpPr>
          <p:nvPr>
            <p:ph type="sldNum" sz="quarter" idx="10"/>
          </p:nvPr>
        </p:nvSpPr>
        <p:spPr/>
        <p:txBody>
          <a:bodyPr/>
          <a:lstStyle/>
          <a:p>
            <a:fld id="{BBCB68D3-EE70-430C-B00B-97102CF5DE08}" type="slidenum">
              <a:rPr lang="en-US" smtClean="0"/>
              <a:t>11</a:t>
            </a:fld>
            <a:endParaRPr lang="en-US" dirty="0"/>
          </a:p>
        </p:txBody>
      </p:sp>
    </p:spTree>
    <p:extLst>
      <p:ext uri="{BB962C8B-B14F-4D97-AF65-F5344CB8AC3E}">
        <p14:creationId xmlns:p14="http://schemas.microsoft.com/office/powerpoint/2010/main" val="214905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risk is true</a:t>
            </a:r>
            <a:r>
              <a:rPr lang="en-US" baseline="0" dirty="0" smtClean="0"/>
              <a:t> not only for fire hazard but also the health consequences of second hand smoke.</a:t>
            </a:r>
          </a:p>
          <a:p>
            <a:endParaRPr lang="en-US" dirty="0" smtClean="0"/>
          </a:p>
          <a:p>
            <a:r>
              <a:rPr lang="en-US" dirty="0" smtClean="0"/>
              <a:t>Secondhand </a:t>
            </a:r>
            <a:r>
              <a:rPr lang="en-US" dirty="0"/>
              <a:t>smoke can travel through gaps along baseboards, electrical outlets, shared heating and ventilation systems, through light fixtures, and in and out of doorways and windows. The path smoke takes through buildings is hard to predict and difficult </a:t>
            </a:r>
            <a:r>
              <a:rPr lang="en-US" dirty="0" smtClean="0"/>
              <a:t>if not impossible</a:t>
            </a:r>
            <a:r>
              <a:rPr lang="en-US" baseline="0" dirty="0" smtClean="0"/>
              <a:t> </a:t>
            </a:r>
            <a:r>
              <a:rPr lang="en-US" dirty="0" smtClean="0"/>
              <a:t>to </a:t>
            </a:r>
            <a:r>
              <a:rPr lang="en-US" dirty="0"/>
              <a:t>stop. </a:t>
            </a:r>
          </a:p>
          <a:p>
            <a:endParaRPr lang="en-US" dirty="0" smtClean="0"/>
          </a:p>
          <a:p>
            <a:r>
              <a:rPr lang="en-US" dirty="0" smtClean="0"/>
              <a:t>Smoke travels</a:t>
            </a:r>
            <a:r>
              <a:rPr lang="en-US" baseline="0" dirty="0" smtClean="0"/>
              <a:t> through tiny cracks and crevices, involuntarily exposing individuals in adjacent units. </a:t>
            </a:r>
          </a:p>
          <a:p>
            <a:endParaRPr lang="en-US" dirty="0"/>
          </a:p>
          <a:p>
            <a:endParaRPr lang="en-US" baseline="0" dirty="0" smtClean="0"/>
          </a:p>
          <a:p>
            <a:r>
              <a:rPr lang="en-US" dirty="0" smtClean="0"/>
              <a:t>Cite</a:t>
            </a:r>
            <a:r>
              <a:rPr lang="en-US" dirty="0"/>
              <a:t>: </a:t>
            </a:r>
            <a:r>
              <a:rPr lang="en-US" i="1" dirty="0"/>
              <a:t>Center for Energy and Environment</a:t>
            </a:r>
          </a:p>
          <a:p>
            <a:endParaRPr lang="en-US" i="1" dirty="0"/>
          </a:p>
        </p:txBody>
      </p:sp>
      <p:sp>
        <p:nvSpPr>
          <p:cNvPr id="4" name="Slide Number Placeholder 3"/>
          <p:cNvSpPr>
            <a:spLocks noGrp="1"/>
          </p:cNvSpPr>
          <p:nvPr>
            <p:ph type="sldNum" sz="quarter" idx="10"/>
          </p:nvPr>
        </p:nvSpPr>
        <p:spPr/>
        <p:txBody>
          <a:bodyPr/>
          <a:lstStyle/>
          <a:p>
            <a:fld id="{1487E8C2-A2C0-4D14-A7D6-54124B1ED027}" type="slidenum">
              <a:rPr lang="en-US" smtClean="0"/>
              <a:t>12</a:t>
            </a:fld>
            <a:endParaRPr lang="en-US" dirty="0"/>
          </a:p>
        </p:txBody>
      </p:sp>
    </p:spTree>
    <p:extLst>
      <p:ext uri="{BB962C8B-B14F-4D97-AF65-F5344CB8AC3E}">
        <p14:creationId xmlns:p14="http://schemas.microsoft.com/office/powerpoint/2010/main" val="151023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53"/>
            <a:r>
              <a:rPr lang="en-US" dirty="0" smtClean="0"/>
              <a:t>According to a Wisconsin</a:t>
            </a:r>
            <a:r>
              <a:rPr lang="en-US" baseline="0" dirty="0" smtClean="0"/>
              <a:t> survey, by the center for Urban Initiatives and Research,</a:t>
            </a:r>
          </a:p>
          <a:p>
            <a:pPr defTabSz="931553"/>
            <a:endParaRPr lang="en-US" baseline="0" dirty="0" smtClean="0"/>
          </a:p>
          <a:p>
            <a:pPr defTabSz="931553"/>
            <a:r>
              <a:rPr lang="en-US" baseline="0" dirty="0" smtClean="0"/>
              <a:t> </a:t>
            </a:r>
            <a:r>
              <a:rPr lang="en-US" dirty="0" smtClean="0"/>
              <a:t>54% of renters in apartment buildings that allow smoking are concerned about the  health effects of secondhand smoke from other units.</a:t>
            </a:r>
          </a:p>
          <a:p>
            <a:pPr defTabSz="931553"/>
            <a:endParaRPr lang="en-US" dirty="0" smtClean="0"/>
          </a:p>
          <a:p>
            <a:pPr defTabSz="931553"/>
            <a:r>
              <a:rPr lang="en-US" dirty="0" smtClean="0"/>
              <a:t>And they should</a:t>
            </a:r>
            <a:r>
              <a:rPr lang="en-US" baseline="0" dirty="0" smtClean="0"/>
              <a:t> be.  The US Surgeon General has said, “There is no safe level of exposure to secondhand smoke. </a:t>
            </a:r>
          </a:p>
          <a:p>
            <a:pPr defTabSz="931553"/>
            <a:endParaRPr lang="en-US" baseline="0" dirty="0" smtClean="0"/>
          </a:p>
          <a:p>
            <a:pPr defTabSz="931553"/>
            <a:r>
              <a:rPr lang="en-US" baseline="0" dirty="0" smtClean="0"/>
              <a:t>Any exposure, even small amounts, can be harmful. </a:t>
            </a:r>
          </a:p>
          <a:p>
            <a:pPr defTabSz="931553"/>
            <a:endParaRPr lang="en-US" baseline="0" dirty="0" smtClean="0"/>
          </a:p>
          <a:p>
            <a:pPr defTabSz="931553"/>
            <a:r>
              <a:rPr lang="en-US" dirty="0" smtClean="0"/>
              <a:t>Secondhand smoke has been classified as a carcinogen which can lead to lung cancer. It can also cause an increased risk of heart attacks and exacerbate asthma and other lung diseases, </a:t>
            </a:r>
            <a:r>
              <a:rPr lang="en-US" dirty="0" smtClean="0"/>
              <a:t>for both smokers and non-smokers alike.</a:t>
            </a:r>
            <a:r>
              <a:rPr lang="en-US" baseline="0" dirty="0" smtClean="0"/>
              <a:t> </a:t>
            </a:r>
            <a:endParaRPr lang="en-US" dirty="0" smtClean="0"/>
          </a:p>
          <a:p>
            <a:pPr defTabSz="931553"/>
            <a:endParaRPr lang="en-US" dirty="0" smtClean="0"/>
          </a:p>
          <a:p>
            <a:pPr defTabSz="931553"/>
            <a:r>
              <a:rPr lang="en-US" dirty="0" smtClean="0"/>
              <a:t>The bottom line is, there </a:t>
            </a:r>
            <a:r>
              <a:rPr lang="en-US" dirty="0" smtClean="0"/>
              <a:t>is no safe level of exposure to secondhand smoke. </a:t>
            </a:r>
          </a:p>
          <a:p>
            <a:endParaRPr lang="en-US" dirty="0" smtClean="0"/>
          </a:p>
          <a:p>
            <a:pPr defTabSz="931553">
              <a:defRPr/>
            </a:pPr>
            <a:endParaRPr lang="en-US" dirty="0" smtClean="0"/>
          </a:p>
          <a:p>
            <a:endParaRPr lang="en-US" dirty="0" smtClean="0"/>
          </a:p>
          <a:p>
            <a:pPr defTabSz="931553"/>
            <a:endParaRPr lang="en-US" dirty="0" smtClean="0"/>
          </a:p>
        </p:txBody>
      </p:sp>
      <p:sp>
        <p:nvSpPr>
          <p:cNvPr id="4" name="Slide Number Placeholder 3"/>
          <p:cNvSpPr>
            <a:spLocks noGrp="1"/>
          </p:cNvSpPr>
          <p:nvPr>
            <p:ph type="sldNum" sz="quarter" idx="10"/>
          </p:nvPr>
        </p:nvSpPr>
        <p:spPr/>
        <p:txBody>
          <a:bodyPr/>
          <a:lstStyle/>
          <a:p>
            <a:fld id="{1487E8C2-A2C0-4D14-A7D6-54124B1ED027}" type="slidenum">
              <a:rPr lang="en-US" smtClean="0"/>
              <a:t>13</a:t>
            </a:fld>
            <a:endParaRPr lang="en-US" dirty="0"/>
          </a:p>
        </p:txBody>
      </p:sp>
    </p:spTree>
    <p:extLst>
      <p:ext uri="{BB962C8B-B14F-4D97-AF65-F5344CB8AC3E}">
        <p14:creationId xmlns:p14="http://schemas.microsoft.com/office/powerpoint/2010/main" val="176433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where Clear</a:t>
            </a:r>
            <a:r>
              <a:rPr lang="en-US" baseline="0" dirty="0" smtClean="0"/>
              <a:t> Gains comes in, and that’s where EMS is perfectly situated to save lives.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487E8C2-A2C0-4D14-A7D6-54124B1ED027}" type="slidenum">
              <a:rPr lang="en-US" smtClean="0"/>
              <a:t>14</a:t>
            </a:fld>
            <a:endParaRPr lang="en-US" dirty="0"/>
          </a:p>
        </p:txBody>
      </p:sp>
    </p:spTree>
    <p:extLst>
      <p:ext uri="{BB962C8B-B14F-4D97-AF65-F5344CB8AC3E}">
        <p14:creationId xmlns:p14="http://schemas.microsoft.com/office/powerpoint/2010/main" val="252721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would you be interested in joining Clear Gains. </a:t>
            </a:r>
          </a:p>
          <a:p>
            <a:r>
              <a:rPr lang="en-US" dirty="0" smtClean="0"/>
              <a:t>Well</a:t>
            </a:r>
            <a:r>
              <a:rPr lang="en-US" baseline="0" dirty="0" smtClean="0"/>
              <a:t> this initiative is truly on the cutting edge of the SFMUH movement with Fire departments as leaders in efforts. </a:t>
            </a:r>
          </a:p>
          <a:p>
            <a:r>
              <a:rPr lang="en-US" baseline="0" dirty="0" smtClean="0"/>
              <a:t>Network partners play an active role in SFMUH efforts, speaking at the White House about the HUD SF Ruling and participating in the creation of an upcoming international association of fire chiefs course on SFMUH</a:t>
            </a:r>
            <a:endParaRPr lang="en-US" dirty="0" smtClean="0"/>
          </a:p>
        </p:txBody>
      </p:sp>
      <p:sp>
        <p:nvSpPr>
          <p:cNvPr id="4" name="Slide Number Placeholder 3"/>
          <p:cNvSpPr>
            <a:spLocks noGrp="1"/>
          </p:cNvSpPr>
          <p:nvPr>
            <p:ph type="sldNum" sz="quarter" idx="10"/>
          </p:nvPr>
        </p:nvSpPr>
        <p:spPr/>
        <p:txBody>
          <a:bodyPr/>
          <a:lstStyle/>
          <a:p>
            <a:fld id="{BBCB68D3-EE70-430C-B00B-97102CF5DE08}" type="slidenum">
              <a:rPr lang="en-US" smtClean="0"/>
              <a:t>15</a:t>
            </a:fld>
            <a:endParaRPr lang="en-US" dirty="0"/>
          </a:p>
        </p:txBody>
      </p:sp>
    </p:spTree>
    <p:extLst>
      <p:ext uri="{BB962C8B-B14F-4D97-AF65-F5344CB8AC3E}">
        <p14:creationId xmlns:p14="http://schemas.microsoft.com/office/powerpoint/2010/main" val="289877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CG is just another</a:t>
            </a:r>
            <a:r>
              <a:rPr lang="en-US" baseline="0" dirty="0" smtClean="0"/>
              <a:t> tool in your tool box. Through the network departments are connected with resources that can provide messaging, materials and support.</a:t>
            </a:r>
            <a:endParaRPr lang="en-US" dirty="0"/>
          </a:p>
        </p:txBody>
      </p:sp>
      <p:sp>
        <p:nvSpPr>
          <p:cNvPr id="4" name="Slide Number Placeholder 3"/>
          <p:cNvSpPr>
            <a:spLocks noGrp="1"/>
          </p:cNvSpPr>
          <p:nvPr>
            <p:ph type="sldNum" sz="quarter" idx="10"/>
          </p:nvPr>
        </p:nvSpPr>
        <p:spPr/>
        <p:txBody>
          <a:bodyPr/>
          <a:lstStyle/>
          <a:p>
            <a:fld id="{BBCB68D3-EE70-430C-B00B-97102CF5DE08}" type="slidenum">
              <a:rPr lang="en-US" smtClean="0"/>
              <a:t>16</a:t>
            </a:fld>
            <a:endParaRPr lang="en-US" dirty="0"/>
          </a:p>
        </p:txBody>
      </p:sp>
    </p:spTree>
    <p:extLst>
      <p:ext uri="{BB962C8B-B14F-4D97-AF65-F5344CB8AC3E}">
        <p14:creationId xmlns:p14="http://schemas.microsoft.com/office/powerpoint/2010/main" val="428409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the outreach and education that accompanies CG is</a:t>
            </a:r>
            <a:r>
              <a:rPr lang="en-US" baseline="0" dirty="0" smtClean="0"/>
              <a:t> a compliment to existing work fire departments already do – it simply takes your efforts to the next level. </a:t>
            </a:r>
          </a:p>
          <a:p>
            <a:endParaRPr lang="en-US" baseline="0" dirty="0" smtClean="0"/>
          </a:p>
          <a:p>
            <a:r>
              <a:rPr lang="en-US" dirty="0" smtClean="0"/>
              <a:t>In</a:t>
            </a:r>
            <a:r>
              <a:rPr lang="en-US" baseline="0" dirty="0" smtClean="0"/>
              <a:t> doing some research about fire prevention and education campaigns, I noticed most centered around what to do if there is a fire – “how to get out” or “what to know about fire” but very little talked about concrete ways to strategically prevent the source of a fire. And aside from messages from FEMA advising to “smoke outside” little to nothing was said addressing the high risk of smoking and multi family dwellings. </a:t>
            </a:r>
            <a:endParaRPr lang="en-US" dirty="0"/>
          </a:p>
        </p:txBody>
      </p:sp>
      <p:sp>
        <p:nvSpPr>
          <p:cNvPr id="4" name="Slide Number Placeholder 3"/>
          <p:cNvSpPr>
            <a:spLocks noGrp="1"/>
          </p:cNvSpPr>
          <p:nvPr>
            <p:ph type="sldNum" sz="quarter" idx="10"/>
          </p:nvPr>
        </p:nvSpPr>
        <p:spPr/>
        <p:txBody>
          <a:bodyPr/>
          <a:lstStyle/>
          <a:p>
            <a:fld id="{BBCB68D3-EE70-430C-B00B-97102CF5DE08}" type="slidenum">
              <a:rPr lang="en-US" smtClean="0"/>
              <a:t>17</a:t>
            </a:fld>
            <a:endParaRPr lang="en-US" dirty="0"/>
          </a:p>
        </p:txBody>
      </p:sp>
    </p:spTree>
    <p:extLst>
      <p:ext uri="{BB962C8B-B14F-4D97-AF65-F5344CB8AC3E}">
        <p14:creationId xmlns:p14="http://schemas.microsoft.com/office/powerpoint/2010/main" val="3163940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88728"/>
            <a:ext cx="5732949" cy="4253103"/>
          </a:xfrm>
        </p:spPr>
        <p:txBody>
          <a:bodyPr/>
          <a:lstStyle/>
          <a:p>
            <a:r>
              <a:rPr lang="en-US" dirty="0" smtClean="0"/>
              <a:t>This is</a:t>
            </a:r>
            <a:r>
              <a:rPr lang="en-US" baseline="0" dirty="0" smtClean="0"/>
              <a:t> where Clear Gains stands to add the most value. Through collaboration with partners across the Clear Gains network, fire departments can be on the cutting edge of fire prevention and ultimately, fatality reduction. </a:t>
            </a:r>
            <a:endParaRPr lang="en-US" dirty="0"/>
          </a:p>
        </p:txBody>
      </p:sp>
      <p:sp>
        <p:nvSpPr>
          <p:cNvPr id="4" name="Slide Number Placeholder 3"/>
          <p:cNvSpPr>
            <a:spLocks noGrp="1"/>
          </p:cNvSpPr>
          <p:nvPr>
            <p:ph type="sldNum" sz="quarter" idx="10"/>
          </p:nvPr>
        </p:nvSpPr>
        <p:spPr/>
        <p:txBody>
          <a:bodyPr/>
          <a:lstStyle/>
          <a:p>
            <a:fld id="{BBCB68D3-EE70-430C-B00B-97102CF5DE08}" type="slidenum">
              <a:rPr lang="en-US" smtClean="0"/>
              <a:t>18</a:t>
            </a:fld>
            <a:endParaRPr lang="en-US" dirty="0"/>
          </a:p>
        </p:txBody>
      </p:sp>
    </p:spTree>
    <p:extLst>
      <p:ext uri="{BB962C8B-B14F-4D97-AF65-F5344CB8AC3E}">
        <p14:creationId xmlns:p14="http://schemas.microsoft.com/office/powerpoint/2010/main" val="78810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88728"/>
            <a:ext cx="5732949" cy="4253103"/>
          </a:xfrm>
        </p:spPr>
        <p:txBody>
          <a:bodyPr/>
          <a:lstStyle/>
          <a:p>
            <a:r>
              <a:rPr lang="en-US" dirty="0" smtClean="0"/>
              <a:t>I hope you will consider</a:t>
            </a:r>
            <a:r>
              <a:rPr lang="en-US" baseline="0" dirty="0" smtClean="0"/>
              <a:t> joining our network!</a:t>
            </a:r>
          </a:p>
          <a:p>
            <a:r>
              <a:rPr lang="en-US" dirty="0" smtClean="0"/>
              <a:t>Let’s </a:t>
            </a:r>
            <a:r>
              <a:rPr lang="en-US" dirty="0" smtClean="0"/>
              <a:t>put Jefferson County fire on the map! Join the likes of Madison</a:t>
            </a:r>
            <a:r>
              <a:rPr lang="en-US" baseline="0" dirty="0" smtClean="0"/>
              <a:t> Fire, Milwaukee Fire to help make Jefferson a healthier, safer place to live. </a:t>
            </a:r>
            <a:endParaRPr lang="en-US" dirty="0"/>
          </a:p>
        </p:txBody>
      </p:sp>
      <p:sp>
        <p:nvSpPr>
          <p:cNvPr id="4" name="Slide Number Placeholder 3"/>
          <p:cNvSpPr>
            <a:spLocks noGrp="1"/>
          </p:cNvSpPr>
          <p:nvPr>
            <p:ph type="sldNum" sz="quarter" idx="10"/>
          </p:nvPr>
        </p:nvSpPr>
        <p:spPr/>
        <p:txBody>
          <a:bodyPr/>
          <a:lstStyle/>
          <a:p>
            <a:fld id="{BBCB68D3-EE70-430C-B00B-97102CF5DE08}" type="slidenum">
              <a:rPr lang="en-US" smtClean="0"/>
              <a:t>19</a:t>
            </a:fld>
            <a:endParaRPr lang="en-US" dirty="0"/>
          </a:p>
        </p:txBody>
      </p:sp>
    </p:spTree>
    <p:extLst>
      <p:ext uri="{BB962C8B-B14F-4D97-AF65-F5344CB8AC3E}">
        <p14:creationId xmlns:p14="http://schemas.microsoft.com/office/powerpoint/2010/main" val="133336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dirty="0" smtClean="0"/>
          </a:p>
          <a:p>
            <a:r>
              <a:rPr lang="en-US" altLang="en-US" dirty="0" smtClean="0"/>
              <a:t>Clear Gains is WI smoke free housing initiative.  Our vision  is that SF housing will be available to all WI residents. </a:t>
            </a:r>
          </a:p>
          <a:p>
            <a:endParaRPr lang="en-US" altLang="en-US" dirty="0" smtClean="0"/>
          </a:p>
          <a:p>
            <a:r>
              <a:rPr lang="en-US" altLang="en-US" dirty="0" smtClean="0"/>
              <a:t>To make that vision a reality, we work together with our partners from around</a:t>
            </a:r>
            <a:r>
              <a:rPr lang="en-US" altLang="en-US" baseline="0" dirty="0" smtClean="0"/>
              <a:t> the state</a:t>
            </a:r>
            <a:r>
              <a:rPr lang="en-US" altLang="en-US" dirty="0" smtClean="0"/>
              <a:t> to inform property owners about the business and health benefits of smoke-free policies.</a:t>
            </a:r>
          </a:p>
          <a:p>
            <a:endParaRPr lang="en-US" altLang="en-US" dirty="0" smtClean="0"/>
          </a:p>
          <a:p>
            <a:r>
              <a:rPr lang="en-US" altLang="en-US" dirty="0" smtClean="0"/>
              <a:t>If</a:t>
            </a:r>
            <a:r>
              <a:rPr lang="en-US" altLang="en-US" baseline="0" dirty="0" smtClean="0"/>
              <a:t> owners want to go smoke free , we assist them with this process. </a:t>
            </a:r>
            <a:r>
              <a:rPr lang="en-US" altLang="en-US" dirty="0" smtClean="0"/>
              <a:t> </a:t>
            </a:r>
          </a:p>
          <a:p>
            <a:endParaRPr lang="en-US" altLang="en-US" dirty="0" smtClean="0"/>
          </a:p>
          <a:p>
            <a:endParaRPr lang="en-US" altLang="en-US" dirty="0" smtClean="0"/>
          </a:p>
          <a:p>
            <a:r>
              <a:rPr lang="en-US" altLang="en-US" dirty="0" smtClean="0"/>
              <a:t>We want everyone to  enjoy  the benefits of SF housing</a:t>
            </a:r>
          </a:p>
          <a:p>
            <a:endParaRPr lang="en-US" altLang="en-US" dirty="0" smtClean="0"/>
          </a:p>
          <a:p>
            <a:endParaRPr lang="en-US" altLang="en-US" dirty="0" smtClean="0"/>
          </a:p>
        </p:txBody>
      </p:sp>
    </p:spTree>
    <p:extLst>
      <p:ext uri="{BB962C8B-B14F-4D97-AF65-F5344CB8AC3E}">
        <p14:creationId xmlns:p14="http://schemas.microsoft.com/office/powerpoint/2010/main" val="131766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clear gains to smoke-free</a:t>
            </a:r>
            <a:r>
              <a:rPr lang="en-US" baseline="0" dirty="0" smtClean="0"/>
              <a:t> housing – you can save money and have cleaner and safer buildings.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487E8C2-A2C0-4D14-A7D6-54124B1ED027}" type="slidenum">
              <a:rPr lang="en-US" smtClean="0"/>
              <a:t>20</a:t>
            </a:fld>
            <a:endParaRPr lang="en-US" dirty="0"/>
          </a:p>
        </p:txBody>
      </p:sp>
    </p:spTree>
    <p:extLst>
      <p:ext uri="{BB962C8B-B14F-4D97-AF65-F5344CB8AC3E}">
        <p14:creationId xmlns:p14="http://schemas.microsoft.com/office/powerpoint/2010/main" val="2893966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November 30, 2016 HUD (Housing and Urban Development) announced that public housing developments in</a:t>
            </a:r>
            <a:r>
              <a:rPr lang="en-US" baseline="0" dirty="0" smtClean="0"/>
              <a:t> the US will be REQUIRED to go smoke-free. </a:t>
            </a:r>
          </a:p>
          <a:p>
            <a:endParaRPr lang="en-US" baseline="0" dirty="0" smtClean="0"/>
          </a:p>
          <a:p>
            <a:r>
              <a:rPr lang="en-US" baseline="0" dirty="0" smtClean="0"/>
              <a:t>The rule finalized in February of 2017 and allows 18 months for housing authorities to go smoke-free.</a:t>
            </a:r>
          </a:p>
          <a:p>
            <a:endParaRPr lang="en-US" baseline="0" dirty="0" smtClean="0"/>
          </a:p>
          <a:p>
            <a:r>
              <a:rPr lang="en-US" baseline="0" dirty="0" smtClean="0"/>
              <a:t>Nationally over 3000 public housing agencies will be implementing a smoke-free policy by July 2018.</a:t>
            </a:r>
          </a:p>
          <a:p>
            <a:endParaRPr lang="en-US" baseline="0" dirty="0" smtClean="0"/>
          </a:p>
          <a:p>
            <a:r>
              <a:rPr lang="en-US" baseline="0" dirty="0" smtClean="0"/>
              <a:t>This rule prohibits the use of cigarettes, cigars, pipes and hookahs in all living units, indoor common areas, administrative offices and outdoor areas within 25 ft. from the buildings. </a:t>
            </a:r>
          </a:p>
          <a:p>
            <a:endParaRPr lang="en-US" baseline="0" dirty="0" smtClean="0"/>
          </a:p>
          <a:p>
            <a:r>
              <a:rPr lang="en-US" baseline="0" dirty="0" smtClean="0"/>
              <a:t>The rule does not cover, mixed finance development, section 8 housing or electronic cigarettes.</a:t>
            </a:r>
          </a:p>
          <a:p>
            <a:endParaRPr lang="en-US" baseline="0" dirty="0" smtClean="0"/>
          </a:p>
          <a:p>
            <a:r>
              <a:rPr lang="en-US" baseline="0" dirty="0" smtClean="0"/>
              <a:t>Housing authorities have the right to further restrictions as they see necessary (including e-cigs, property-wide smoke free policy, restrict smoking in certain areas, etc.)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CB68D3-EE70-430C-B00B-97102CF5DE08}" type="slidenum">
              <a:rPr lang="en-US" smtClean="0"/>
              <a:t>21</a:t>
            </a:fld>
            <a:endParaRPr lang="en-US" dirty="0"/>
          </a:p>
        </p:txBody>
      </p:sp>
    </p:spTree>
    <p:extLst>
      <p:ext uri="{BB962C8B-B14F-4D97-AF65-F5344CB8AC3E}">
        <p14:creationId xmlns:p14="http://schemas.microsoft.com/office/powerpoint/2010/main" val="1302959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 the health of very low-income tenants by reducing secondhand smoke exposure</a:t>
            </a:r>
          </a:p>
          <a:p>
            <a:r>
              <a:rPr lang="en-US" dirty="0" smtClean="0"/>
              <a:t>Reduce tobacco use among low-income smokers if policies are combined with treatment</a:t>
            </a:r>
          </a:p>
          <a:p>
            <a:r>
              <a:rPr lang="en-US" dirty="0" smtClean="0"/>
              <a:t>Save over $15 million dollars/year in maintenance costs</a:t>
            </a:r>
          </a:p>
          <a:p>
            <a:r>
              <a:rPr lang="en-US" dirty="0" smtClean="0"/>
              <a:t>Save about $500 million dollars/year in health care costs</a:t>
            </a:r>
          </a:p>
          <a:p>
            <a:r>
              <a:rPr lang="en-US" dirty="0" smtClean="0"/>
              <a:t>Over 700,000 units would be affected by this rule (including over 500,000 units inhabited by elderly households or households with a non-elderly person with disabilities)</a:t>
            </a:r>
          </a:p>
          <a:p>
            <a:r>
              <a:rPr lang="en-US" dirty="0" smtClean="0"/>
              <a:t>There are also over 775,000 children in these units.</a:t>
            </a:r>
            <a:endParaRPr lang="en-US" dirty="0"/>
          </a:p>
        </p:txBody>
      </p:sp>
      <p:sp>
        <p:nvSpPr>
          <p:cNvPr id="4" name="Slide Number Placeholder 3"/>
          <p:cNvSpPr>
            <a:spLocks noGrp="1"/>
          </p:cNvSpPr>
          <p:nvPr>
            <p:ph type="sldNum" sz="quarter" idx="10"/>
          </p:nvPr>
        </p:nvSpPr>
        <p:spPr/>
        <p:txBody>
          <a:bodyPr/>
          <a:lstStyle/>
          <a:p>
            <a:fld id="{A4652D70-6363-4357-BD05-E79A0CB53F85}" type="slidenum">
              <a:rPr lang="en-US" smtClean="0"/>
              <a:t>22</a:t>
            </a:fld>
            <a:endParaRPr lang="en-US"/>
          </a:p>
        </p:txBody>
      </p:sp>
    </p:spTree>
    <p:extLst>
      <p:ext uri="{BB962C8B-B14F-4D97-AF65-F5344CB8AC3E}">
        <p14:creationId xmlns:p14="http://schemas.microsoft.com/office/powerpoint/2010/main" val="4187052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smtClean="0"/>
              <a:t>***Fire damage video hyperlinked to picture</a:t>
            </a:r>
            <a:r>
              <a:rPr lang="en-US" altLang="en-US" baseline="0" dirty="0" smtClean="0"/>
              <a:t>- https://www.youtube.com/watch?v=CYkEgzVoB7U&amp;list=TLRW-UuqL4l4P8j4c-UI3iWvcvRHNv1eF6</a:t>
            </a:r>
            <a:endParaRPr lang="en-US" altLang="en-US" dirty="0" smtClean="0"/>
          </a:p>
          <a:p>
            <a:pPr>
              <a:defRPr/>
            </a:pPr>
            <a:endParaRPr lang="en-US" altLang="en-US" dirty="0" smtClean="0"/>
          </a:p>
          <a:p>
            <a:pPr>
              <a:defRPr/>
            </a:pPr>
            <a:endParaRPr lang="en-US" altLang="en-US" dirty="0" smtClean="0"/>
          </a:p>
          <a:p>
            <a:r>
              <a:rPr lang="en-US" dirty="0" smtClean="0"/>
              <a:t>A smoke-free policy</a:t>
            </a:r>
            <a:r>
              <a:rPr lang="en-US" baseline="0" dirty="0" smtClean="0"/>
              <a:t>  means decreasing the risk of fire and the costs associated with fires.</a:t>
            </a:r>
          </a:p>
          <a:p>
            <a:endParaRPr lang="en-US" baseline="0" dirty="0" smtClean="0"/>
          </a:p>
          <a:p>
            <a:r>
              <a:rPr lang="en-US" baseline="0" dirty="0" smtClean="0"/>
              <a:t>Cigarette smoking is the leading cause of fires in multi-unit housing buildings.  The cost of these fires average about $20,000 in loss per fire. </a:t>
            </a:r>
          </a:p>
          <a:p>
            <a:endParaRPr lang="en-US" baseline="0" dirty="0" smtClean="0"/>
          </a:p>
          <a:p>
            <a:r>
              <a:rPr lang="en-US" baseline="0" dirty="0" smtClean="0"/>
              <a:t>So, if someone falls asleep with a cigarette or doesn’t dispose of it properly,  both your property and the lives of your tenants are at risk. </a:t>
            </a:r>
          </a:p>
          <a:p>
            <a:r>
              <a:rPr lang="en-US" baseline="0" dirty="0" smtClean="0"/>
              <a:t> </a:t>
            </a:r>
          </a:p>
          <a:p>
            <a:r>
              <a:rPr lang="en-US" baseline="0" dirty="0" smtClean="0"/>
              <a:t>If a fire occurs, the damage will need to be repaired in the smokers unit,  and likely other units as well. Tenants may have to relocate while the units are being repaired. If they relocate, then might not return, another financial loss. </a:t>
            </a:r>
          </a:p>
          <a:p>
            <a:endParaRPr lang="en-US" baseline="0" dirty="0" smtClean="0"/>
          </a:p>
          <a:p>
            <a:r>
              <a:rPr lang="en-US" baseline="0" dirty="0" smtClean="0"/>
              <a:t>[If there have been any local stories in the news about smoking caused fires, reference here]</a:t>
            </a:r>
          </a:p>
          <a:p>
            <a:endParaRPr lang="en-US" baseline="0" dirty="0" smtClean="0"/>
          </a:p>
          <a:p>
            <a:pPr defTabSz="931553">
              <a:defRPr/>
            </a:pPr>
            <a:r>
              <a:rPr lang="en-US" i="1" baseline="0" dirty="0" smtClean="0"/>
              <a:t>Cite: See reference on Clear Gains in Smoke-Free Housing</a:t>
            </a:r>
            <a:endParaRPr lang="en-US" i="1" dirty="0" smtClean="0"/>
          </a:p>
          <a:p>
            <a:pPr>
              <a:defRPr/>
            </a:pPr>
            <a:endParaRPr lang="en-US" altLang="en-US" dirty="0" smtClean="0"/>
          </a:p>
        </p:txBody>
      </p:sp>
      <p:sp>
        <p:nvSpPr>
          <p:cNvPr id="31748" name="Slide Number Placeholder 3"/>
          <p:cNvSpPr>
            <a:spLocks noGrp="1"/>
          </p:cNvSpPr>
          <p:nvPr>
            <p:ph type="sldNum" sz="quarter" idx="4294967295"/>
          </p:nvPr>
        </p:nvSpPr>
        <p:spPr bwMode="auto">
          <a:xfrm>
            <a:off x="3969497" y="8827141"/>
            <a:ext cx="3036150" cy="4645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8" tIns="46568" rIns="93138" bIns="46568"/>
          <a:lstStyle>
            <a:lvl1pPr>
              <a:defRPr sz="1000" b="1">
                <a:solidFill>
                  <a:schemeClr val="tx1"/>
                </a:solidFill>
                <a:latin typeface="Arial Narrow" panose="020B0606020202030204" pitchFamily="34" charset="0"/>
                <a:ea typeface="MS PGothic" panose="020B0600070205080204" pitchFamily="34" charset="-128"/>
              </a:defRPr>
            </a:lvl1pPr>
            <a:lvl2pPr marL="741761" indent="-285293">
              <a:defRPr sz="1000" b="1">
                <a:solidFill>
                  <a:schemeClr val="tx1"/>
                </a:solidFill>
                <a:latin typeface="Arial Narrow" panose="020B0606020202030204" pitchFamily="34" charset="0"/>
                <a:ea typeface="MS PGothic" panose="020B0600070205080204" pitchFamily="34" charset="-128"/>
              </a:defRPr>
            </a:lvl2pPr>
            <a:lvl3pPr marL="1141171" indent="-228234">
              <a:defRPr sz="1000" b="1">
                <a:solidFill>
                  <a:schemeClr val="tx1"/>
                </a:solidFill>
                <a:latin typeface="Arial Narrow" panose="020B0606020202030204" pitchFamily="34" charset="0"/>
                <a:ea typeface="MS PGothic" panose="020B0600070205080204" pitchFamily="34" charset="-128"/>
              </a:defRPr>
            </a:lvl3pPr>
            <a:lvl4pPr marL="1597640" indent="-228234">
              <a:defRPr sz="1000" b="1">
                <a:solidFill>
                  <a:schemeClr val="tx1"/>
                </a:solidFill>
                <a:latin typeface="Arial Narrow" panose="020B0606020202030204" pitchFamily="34" charset="0"/>
                <a:ea typeface="MS PGothic" panose="020B0600070205080204" pitchFamily="34" charset="-128"/>
              </a:defRPr>
            </a:lvl4pPr>
            <a:lvl5pPr marL="2054108" indent="-228234">
              <a:defRPr sz="1000" b="1">
                <a:solidFill>
                  <a:schemeClr val="tx1"/>
                </a:solidFill>
                <a:latin typeface="Arial Narrow" panose="020B0606020202030204" pitchFamily="34" charset="0"/>
                <a:ea typeface="MS PGothic" panose="020B0600070205080204" pitchFamily="34" charset="-128"/>
              </a:defRPr>
            </a:lvl5pPr>
            <a:lvl6pPr marL="2510577" indent="-228234" eaLnBrk="0" fontAlgn="base" hangingPunct="0">
              <a:spcBef>
                <a:spcPct val="0"/>
              </a:spcBef>
              <a:spcAft>
                <a:spcPct val="0"/>
              </a:spcAft>
              <a:defRPr sz="1000" b="1">
                <a:solidFill>
                  <a:schemeClr val="tx1"/>
                </a:solidFill>
                <a:latin typeface="Arial Narrow" panose="020B0606020202030204" pitchFamily="34" charset="0"/>
                <a:ea typeface="MS PGothic" panose="020B0600070205080204" pitchFamily="34" charset="-128"/>
              </a:defRPr>
            </a:lvl6pPr>
            <a:lvl7pPr marL="2967045" indent="-228234" eaLnBrk="0" fontAlgn="base" hangingPunct="0">
              <a:spcBef>
                <a:spcPct val="0"/>
              </a:spcBef>
              <a:spcAft>
                <a:spcPct val="0"/>
              </a:spcAft>
              <a:defRPr sz="1000" b="1">
                <a:solidFill>
                  <a:schemeClr val="tx1"/>
                </a:solidFill>
                <a:latin typeface="Arial Narrow" panose="020B0606020202030204" pitchFamily="34" charset="0"/>
                <a:ea typeface="MS PGothic" panose="020B0600070205080204" pitchFamily="34" charset="-128"/>
              </a:defRPr>
            </a:lvl7pPr>
            <a:lvl8pPr marL="3423514" indent="-228234" eaLnBrk="0" fontAlgn="base" hangingPunct="0">
              <a:spcBef>
                <a:spcPct val="0"/>
              </a:spcBef>
              <a:spcAft>
                <a:spcPct val="0"/>
              </a:spcAft>
              <a:defRPr sz="1000" b="1">
                <a:solidFill>
                  <a:schemeClr val="tx1"/>
                </a:solidFill>
                <a:latin typeface="Arial Narrow" panose="020B0606020202030204" pitchFamily="34" charset="0"/>
                <a:ea typeface="MS PGothic" panose="020B0600070205080204" pitchFamily="34" charset="-128"/>
              </a:defRPr>
            </a:lvl8pPr>
            <a:lvl9pPr marL="3879982" indent="-228234" eaLnBrk="0" fontAlgn="base" hangingPunct="0">
              <a:spcBef>
                <a:spcPct val="0"/>
              </a:spcBef>
              <a:spcAft>
                <a:spcPct val="0"/>
              </a:spcAft>
              <a:defRPr sz="1000" b="1">
                <a:solidFill>
                  <a:schemeClr val="tx1"/>
                </a:solidFill>
                <a:latin typeface="Arial Narrow" panose="020B0606020202030204" pitchFamily="34" charset="0"/>
                <a:ea typeface="MS PGothic" panose="020B0600070205080204" pitchFamily="34" charset="-128"/>
              </a:defRPr>
            </a:lvl9pPr>
          </a:lstStyle>
          <a:p>
            <a:pPr algn="ctr"/>
            <a:fld id="{1D5218D5-76B9-4C9D-B5A7-AB0595D6AD02}" type="slidenum">
              <a:rPr lang="en-US" altLang="en-US"/>
              <a:pPr algn="ctr"/>
              <a:t>23</a:t>
            </a:fld>
            <a:endParaRPr lang="en-US" altLang="en-US"/>
          </a:p>
        </p:txBody>
      </p:sp>
    </p:spTree>
    <p:extLst>
      <p:ext uri="{BB962C8B-B14F-4D97-AF65-F5344CB8AC3E}">
        <p14:creationId xmlns:p14="http://schemas.microsoft.com/office/powerpoint/2010/main" val="105360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88728"/>
            <a:ext cx="5732949" cy="4253103"/>
          </a:xfrm>
        </p:spPr>
        <p:txBody>
          <a:bodyPr/>
          <a:lstStyle/>
          <a:p>
            <a:r>
              <a:rPr lang="en-US" dirty="0" smtClean="0"/>
              <a:t>The Clear Gains Network is a collection of statewide organizations that provides support and guidance to Wisconsin's smoke-free housing initiative.</a:t>
            </a:r>
          </a:p>
          <a:p>
            <a:endParaRPr lang="en-US" dirty="0" smtClean="0"/>
          </a:p>
          <a:p>
            <a:r>
              <a:rPr lang="en-US" dirty="0" smtClean="0"/>
              <a:t>The Network's vision is a Wisconsin where smoke-free housing is available to all.</a:t>
            </a:r>
          </a:p>
          <a:p>
            <a:endParaRPr lang="en-US" dirty="0" smtClean="0"/>
          </a:p>
          <a:p>
            <a:r>
              <a:rPr lang="en-US" dirty="0" smtClean="0"/>
              <a:t>To make that vision a reality, the Clear Gains Network informs Wisconsin property owners about the business and health benefits of smoke-free policies in multi-family dwellings and provides resources for making residential properties smoke-free.</a:t>
            </a:r>
            <a:endParaRPr lang="en-US" dirty="0"/>
          </a:p>
        </p:txBody>
      </p:sp>
      <p:sp>
        <p:nvSpPr>
          <p:cNvPr id="4" name="Slide Number Placeholder 3"/>
          <p:cNvSpPr>
            <a:spLocks noGrp="1"/>
          </p:cNvSpPr>
          <p:nvPr>
            <p:ph type="sldNum" sz="quarter" idx="10"/>
          </p:nvPr>
        </p:nvSpPr>
        <p:spPr/>
        <p:txBody>
          <a:bodyPr/>
          <a:lstStyle/>
          <a:p>
            <a:fld id="{BBCB68D3-EE70-430C-B00B-97102CF5DE08}" type="slidenum">
              <a:rPr lang="en-US" smtClean="0"/>
              <a:t>3</a:t>
            </a:fld>
            <a:endParaRPr lang="en-US" dirty="0"/>
          </a:p>
        </p:txBody>
      </p:sp>
    </p:spTree>
    <p:extLst>
      <p:ext uri="{BB962C8B-B14F-4D97-AF65-F5344CB8AC3E}">
        <p14:creationId xmlns:p14="http://schemas.microsoft.com/office/powerpoint/2010/main" val="47098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smtClean="0">
                <a:ea typeface="+mn-ea"/>
              </a:rPr>
              <a:t>In June of last year, Related Companies became the first developer and owner to implement a nationwide smoke-free policy for all of its rental properties. This is over 40,000 units. </a:t>
            </a:r>
          </a:p>
          <a:p>
            <a:pPr>
              <a:defRPr/>
            </a:pPr>
            <a:endParaRPr lang="en-US" altLang="en-US" dirty="0" smtClean="0">
              <a:ea typeface="+mn-ea"/>
            </a:endParaRPr>
          </a:p>
          <a:p>
            <a:pPr>
              <a:defRPr/>
            </a:pPr>
            <a:r>
              <a:rPr lang="en-US" altLang="en-US" dirty="0" smtClean="0">
                <a:ea typeface="+mn-ea"/>
              </a:rPr>
              <a:t>This trend is occurring in WI too. Millennium Housing Foundation has 15 properties throughout Wisconsin and they provide safe affordable housing to those with moderate to low incomes.  All of their units are now smoke free.   </a:t>
            </a:r>
          </a:p>
          <a:p>
            <a:pPr>
              <a:defRPr/>
            </a:pPr>
            <a:endParaRPr lang="en-US" altLang="en-US" dirty="0" smtClean="0">
              <a:ea typeface="+mn-ea"/>
            </a:endParaRPr>
          </a:p>
          <a:p>
            <a:pPr>
              <a:defRPr/>
            </a:pPr>
            <a:r>
              <a:rPr lang="en-US" altLang="en-US" dirty="0" smtClean="0">
                <a:ea typeface="+mn-ea"/>
              </a:rPr>
              <a:t>Three sixty has 4 buildings, 78 units that are now SF</a:t>
            </a:r>
          </a:p>
          <a:p>
            <a:pPr>
              <a:defRPr/>
            </a:pPr>
            <a:endParaRPr lang="en-US" altLang="en-US" dirty="0" smtClean="0">
              <a:ea typeface="+mn-ea"/>
            </a:endParaRPr>
          </a:p>
          <a:p>
            <a:pPr>
              <a:defRPr/>
            </a:pPr>
            <a:r>
              <a:rPr lang="en-US" altLang="en-US" dirty="0" smtClean="0">
                <a:ea typeface="+mn-ea"/>
              </a:rPr>
              <a:t>Ripple just went smoke free. They have a combination of multi unit, duplexes and SFH that are now SF  representing 600 units. </a:t>
            </a:r>
          </a:p>
        </p:txBody>
      </p:sp>
    </p:spTree>
    <p:extLst>
      <p:ext uri="{BB962C8B-B14F-4D97-AF65-F5344CB8AC3E}">
        <p14:creationId xmlns:p14="http://schemas.microsoft.com/office/powerpoint/2010/main" val="367210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ltLang="en-US" dirty="0" smtClean="0"/>
              <a:t>This trend is not just</a:t>
            </a:r>
            <a:r>
              <a:rPr lang="en-US" altLang="en-US" baseline="0" dirty="0" smtClean="0"/>
              <a:t> happening in private housing. </a:t>
            </a:r>
            <a:r>
              <a:rPr lang="en-US" altLang="en-US" dirty="0" smtClean="0"/>
              <a:t>Last September, Boston Housing Authority , which is  one of the largest public  housing authorities in the Nation, adopted a smoke-free policy for 100% of their  properties. This provides its 25, 000 tenants a smoke-free living environment. </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charset="0"/>
                <a:ea typeface="ＭＳ Ｐゴシック" charset="0"/>
                <a:cs typeface="+mn-cs"/>
              </a:rPr>
              <a:t>R</a:t>
            </a:r>
            <a:r>
              <a:rPr lang="en-US" sz="1200" kern="1200" dirty="0" smtClean="0">
                <a:solidFill>
                  <a:schemeClr val="tx1"/>
                </a:solidFill>
                <a:effectLst/>
                <a:latin typeface="+mn-lt"/>
                <a:ea typeface="+mn-ea"/>
                <a:cs typeface="+mn-cs"/>
              </a:rPr>
              <a:t>ecent data shows that there are 127 Public Housing Authorities in the State of Wisconsin.  74</a:t>
            </a:r>
            <a:r>
              <a:rPr lang="en-US" sz="1200" kern="1200" baseline="0" dirty="0" smtClean="0">
                <a:solidFill>
                  <a:schemeClr val="tx1"/>
                </a:solidFill>
                <a:effectLst/>
                <a:latin typeface="+mn-lt"/>
                <a:ea typeface="+mn-ea"/>
                <a:cs typeface="+mn-cs"/>
              </a:rPr>
              <a:t> of these h</a:t>
            </a:r>
            <a:r>
              <a:rPr lang="en-US" sz="1200" kern="1200" dirty="0" smtClean="0">
                <a:solidFill>
                  <a:schemeClr val="tx1"/>
                </a:solidFill>
                <a:effectLst/>
                <a:latin typeface="+mn-lt"/>
                <a:ea typeface="+mn-ea"/>
                <a:cs typeface="+mn-cs"/>
              </a:rPr>
              <a:t>ave implemented smokefree policies including at least one of their buildings.</a:t>
            </a:r>
            <a:r>
              <a:rPr lang="en-US" sz="1200" kern="1200" baseline="0" dirty="0" smtClean="0">
                <a:solidFill>
                  <a:schemeClr val="tx1"/>
                </a:solidFill>
                <a:effectLst/>
                <a:latin typeface="+mn-lt"/>
                <a:ea typeface="+mn-ea"/>
                <a:cs typeface="+mn-cs"/>
              </a:rPr>
              <a:t> As recently mandated by HUD, the r</a:t>
            </a:r>
            <a:r>
              <a:rPr lang="en-US" sz="1200" kern="1200" dirty="0" smtClean="0">
                <a:solidFill>
                  <a:schemeClr val="tx1"/>
                </a:solidFill>
                <a:effectLst/>
                <a:latin typeface="+mn-lt"/>
                <a:ea typeface="+mn-ea"/>
                <a:cs typeface="+mn-cs"/>
              </a:rPr>
              <a:t>est must do so by July 31, 2018. – But we will get to that later.</a:t>
            </a:r>
          </a:p>
          <a:p>
            <a:pPr>
              <a:defRPr/>
            </a:pPr>
            <a:endParaRPr lang="en-US" dirty="0">
              <a:solidFill>
                <a:srgbClr val="FFFF00"/>
              </a:solidFill>
              <a:latin typeface="Times New Roman" charset="0"/>
              <a:ea typeface="ＭＳ Ｐゴシック" charset="0"/>
            </a:endParaRPr>
          </a:p>
          <a:p>
            <a:pPr>
              <a:defRPr/>
            </a:pPr>
            <a:r>
              <a:rPr lang="en-US" dirty="0" smtClean="0">
                <a:solidFill>
                  <a:srgbClr val="FFFF00"/>
                </a:solidFill>
                <a:latin typeface="Times New Roman" charset="0"/>
                <a:ea typeface="ＭＳ Ｐゴシック" charset="0"/>
              </a:rPr>
              <a:t>(update as needed) Most recently, Monroe</a:t>
            </a:r>
            <a:r>
              <a:rPr lang="en-US" baseline="0" dirty="0" smtClean="0">
                <a:solidFill>
                  <a:srgbClr val="FFFF00"/>
                </a:solidFill>
                <a:latin typeface="Times New Roman" charset="0"/>
                <a:ea typeface="ＭＳ Ｐゴシック" charset="0"/>
              </a:rPr>
              <a:t> Housing Authority went smoke free in December of 2016 and the Dane Co. Housing Authority and Community Development Authority-Madison HA, have just started their implementation process with an effective date of January 1, 2018!</a:t>
            </a:r>
            <a:endParaRPr lang="en-US" dirty="0" smtClean="0">
              <a:solidFill>
                <a:srgbClr val="FFFF00"/>
              </a:solidFill>
              <a:latin typeface="Times New Roman" charset="0"/>
              <a:ea typeface="ＭＳ Ｐゴシック" charset="0"/>
            </a:endParaRPr>
          </a:p>
          <a:p>
            <a:pPr>
              <a:defRPr/>
            </a:pPr>
            <a:endParaRPr lang="en-US" dirty="0" smtClean="0">
              <a:solidFill>
                <a:srgbClr val="FFFF00"/>
              </a:solidFill>
              <a:latin typeface="Times New Roman" charset="0"/>
              <a:ea typeface="ＭＳ Ｐゴシック" charset="0"/>
            </a:endParaRPr>
          </a:p>
          <a:p>
            <a:pPr>
              <a:defRPr/>
            </a:pPr>
            <a:endParaRPr lang="en-US" dirty="0" smtClean="0">
              <a:latin typeface="Times New Roman" charset="0"/>
              <a:ea typeface="ＭＳ Ｐゴシック" charset="0"/>
            </a:endParaRPr>
          </a:p>
        </p:txBody>
      </p:sp>
    </p:spTree>
    <p:extLst>
      <p:ext uri="{BB962C8B-B14F-4D97-AF65-F5344CB8AC3E}">
        <p14:creationId xmlns:p14="http://schemas.microsoft.com/office/powerpoint/2010/main" val="749747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solidFill>
                  <a:srgbClr val="FFFF00"/>
                </a:solidFill>
                <a:latin typeface="Times New Roman" charset="0"/>
                <a:ea typeface="ＭＳ Ｐゴシック" charset="0"/>
              </a:rPr>
              <a:t>So now you’re probably thinking, okay so… what does this all have</a:t>
            </a:r>
            <a:r>
              <a:rPr lang="en-US" baseline="0" dirty="0" smtClean="0">
                <a:solidFill>
                  <a:srgbClr val="FFFF00"/>
                </a:solidFill>
                <a:latin typeface="Times New Roman" charset="0"/>
                <a:ea typeface="ＭＳ Ｐゴシック" charset="0"/>
              </a:rPr>
              <a:t> to do with the Fire Department?</a:t>
            </a:r>
            <a:endParaRPr lang="en-US" dirty="0" smtClean="0">
              <a:solidFill>
                <a:srgbClr val="FFFF00"/>
              </a:solidFill>
              <a:latin typeface="Times New Roman" charset="0"/>
              <a:ea typeface="ＭＳ Ｐゴシック" charset="0"/>
            </a:endParaRPr>
          </a:p>
          <a:p>
            <a:pPr>
              <a:defRPr/>
            </a:pPr>
            <a:endParaRPr lang="en-US" dirty="0" smtClean="0">
              <a:latin typeface="Times New Roman" charset="0"/>
              <a:ea typeface="ＭＳ Ｐゴシック" charset="0"/>
            </a:endParaRPr>
          </a:p>
        </p:txBody>
      </p:sp>
    </p:spTree>
    <p:extLst>
      <p:ext uri="{BB962C8B-B14F-4D97-AF65-F5344CB8AC3E}">
        <p14:creationId xmlns:p14="http://schemas.microsoft.com/office/powerpoint/2010/main" val="77032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New Roman" charset="0"/>
                <a:ea typeface="ＭＳ Ｐゴシック" charset="0"/>
              </a:rPr>
              <a:t>Tobacco</a:t>
            </a:r>
            <a:r>
              <a:rPr lang="en-US" baseline="0" dirty="0" smtClean="0">
                <a:latin typeface="Times New Roman" charset="0"/>
                <a:ea typeface="ＭＳ Ｐゴシック" charset="0"/>
              </a:rPr>
              <a:t> Use and smoking impact all emergency medical services.</a:t>
            </a:r>
          </a:p>
          <a:p>
            <a:pPr>
              <a:defRPr/>
            </a:pPr>
            <a:r>
              <a:rPr lang="en-US" baseline="0" dirty="0" smtClean="0">
                <a:latin typeface="Times New Roman" charset="0"/>
                <a:ea typeface="ＭＳ Ｐゴシック" charset="0"/>
              </a:rPr>
              <a:t>From overall community health to the number of medical calls of or related to complications from tobacco use.</a:t>
            </a:r>
          </a:p>
          <a:p>
            <a:pPr>
              <a:defRPr/>
            </a:pPr>
            <a:endParaRPr lang="en-US" baseline="0" dirty="0" smtClean="0">
              <a:latin typeface="Times New Roman" charset="0"/>
              <a:ea typeface="ＭＳ Ｐゴシック" charset="0"/>
            </a:endParaRPr>
          </a:p>
          <a:p>
            <a:pPr>
              <a:defRPr/>
            </a:pPr>
            <a:r>
              <a:rPr lang="en-US" baseline="0" dirty="0" smtClean="0">
                <a:latin typeface="Times New Roman" charset="0"/>
                <a:ea typeface="ＭＳ Ｐゴシック" charset="0"/>
              </a:rPr>
              <a:t>It also effects how resources are utilized and made available. Tobacco use is one of the most expensive behaviors on health </a:t>
            </a:r>
            <a:r>
              <a:rPr lang="en-US" baseline="0" dirty="0" smtClean="0">
                <a:latin typeface="Times New Roman" charset="0"/>
                <a:ea typeface="ＭＳ Ｐゴシック" charset="0"/>
              </a:rPr>
              <a:t>care – </a:t>
            </a:r>
            <a:r>
              <a:rPr lang="en-US" baseline="0" dirty="0" smtClean="0">
                <a:latin typeface="Times New Roman" charset="0"/>
                <a:ea typeface="ＭＳ Ｐゴシック" charset="0"/>
              </a:rPr>
              <a:t>costing </a:t>
            </a:r>
            <a:r>
              <a:rPr lang="en-US" sz="1200" b="0" i="0" kern="1200" dirty="0" smtClean="0">
                <a:solidFill>
                  <a:schemeClr val="tx1"/>
                </a:solidFill>
                <a:effectLst/>
                <a:latin typeface="+mn-lt"/>
                <a:ea typeface="+mn-ea"/>
                <a:cs typeface="+mn-cs"/>
              </a:rPr>
              <a:t>Nearly $170 billion in direct medical care for adults annually.</a:t>
            </a:r>
            <a:r>
              <a:rPr lang="en-US" sz="1200" b="0" i="0" kern="1200" baseline="0" dirty="0" smtClean="0">
                <a:solidFill>
                  <a:schemeClr val="tx1"/>
                </a:solidFill>
                <a:effectLst/>
                <a:latin typeface="+mn-lt"/>
                <a:ea typeface="+mn-ea"/>
                <a:cs typeface="+mn-cs"/>
              </a:rPr>
              <a:t> </a:t>
            </a:r>
          </a:p>
          <a:p>
            <a:pPr>
              <a:defRPr/>
            </a:pPr>
            <a:endParaRPr lang="en-US" sz="1200" b="0" i="0" kern="1200" baseline="0" dirty="0" smtClean="0">
              <a:solidFill>
                <a:schemeClr val="tx1"/>
              </a:solidFill>
              <a:effectLst/>
              <a:latin typeface="+mn-lt"/>
              <a:ea typeface="+mn-ea"/>
              <a:cs typeface="+mn-cs"/>
            </a:endParaRPr>
          </a:p>
          <a:p>
            <a:pPr>
              <a:defRPr/>
            </a:pPr>
            <a:r>
              <a:rPr lang="en-US" sz="1200" b="0" i="0" kern="1200" baseline="0" dirty="0" smtClean="0">
                <a:solidFill>
                  <a:schemeClr val="tx1"/>
                </a:solidFill>
                <a:effectLst/>
                <a:latin typeface="+mn-lt"/>
                <a:ea typeface="+mn-ea"/>
                <a:cs typeface="+mn-cs"/>
              </a:rPr>
              <a:t>And while all of these are important, I want to spend a little more time diving into the increased fire risk and fatality risk associated with tobacco use, especially as it relates to Multi family Dwellings</a:t>
            </a:r>
            <a:endParaRPr lang="en-US" dirty="0" smtClean="0">
              <a:latin typeface="Times New Roman" charset="0"/>
              <a:ea typeface="ＭＳ Ｐゴシック" charset="0"/>
            </a:endParaRPr>
          </a:p>
        </p:txBody>
      </p:sp>
    </p:spTree>
    <p:extLst>
      <p:ext uri="{BB962C8B-B14F-4D97-AF65-F5344CB8AC3E}">
        <p14:creationId xmlns:p14="http://schemas.microsoft.com/office/powerpoint/2010/main" val="313480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latin typeface="Times New Roman" charset="0"/>
                <a:ea typeface="ＭＳ Ｐゴシック" charset="0"/>
              </a:rPr>
              <a:t>First let’s talk a little about fire</a:t>
            </a:r>
            <a:r>
              <a:rPr lang="en-US" baseline="0" dirty="0" smtClean="0">
                <a:latin typeface="Times New Roman" charset="0"/>
                <a:ea typeface="ＭＳ Ｐゴシック" charset="0"/>
              </a:rPr>
              <a:t> risk in general. </a:t>
            </a:r>
            <a:endParaRPr lang="en-US" dirty="0" smtClean="0">
              <a:latin typeface="Times New Roman" charset="0"/>
              <a:ea typeface="ＭＳ Ｐゴシック" charset="0"/>
            </a:endParaRPr>
          </a:p>
        </p:txBody>
      </p:sp>
    </p:spTree>
    <p:extLst>
      <p:ext uri="{BB962C8B-B14F-4D97-AF65-F5344CB8AC3E}">
        <p14:creationId xmlns:p14="http://schemas.microsoft.com/office/powerpoint/2010/main" val="192479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looking a little closer</a:t>
            </a:r>
            <a:r>
              <a:rPr lang="en-US" baseline="0" dirty="0" smtClean="0"/>
              <a:t> </a:t>
            </a:r>
            <a:r>
              <a:rPr lang="en-US" dirty="0" smtClean="0"/>
              <a:t>at the cause of</a:t>
            </a:r>
            <a:r>
              <a:rPr lang="en-US" baseline="0" dirty="0" smtClean="0"/>
              <a:t> homes fires especially, cooking fires still lead the pack </a:t>
            </a:r>
          </a:p>
          <a:p>
            <a:r>
              <a:rPr lang="en-US" baseline="0" dirty="0" smtClean="0"/>
              <a:t>But interestingly, and tragically,  smoking remains the leading cause of home fire fatalities.</a:t>
            </a:r>
            <a:endParaRPr lang="en-US" dirty="0"/>
          </a:p>
        </p:txBody>
      </p:sp>
      <p:sp>
        <p:nvSpPr>
          <p:cNvPr id="4" name="Slide Number Placeholder 3"/>
          <p:cNvSpPr>
            <a:spLocks noGrp="1"/>
          </p:cNvSpPr>
          <p:nvPr>
            <p:ph type="sldNum" sz="quarter" idx="10"/>
          </p:nvPr>
        </p:nvSpPr>
        <p:spPr/>
        <p:txBody>
          <a:bodyPr/>
          <a:lstStyle/>
          <a:p>
            <a:fld id="{BBCB68D3-EE70-430C-B00B-97102CF5DE08}" type="slidenum">
              <a:rPr lang="en-US" smtClean="0"/>
              <a:t>9</a:t>
            </a:fld>
            <a:endParaRPr lang="en-US" dirty="0"/>
          </a:p>
        </p:txBody>
      </p:sp>
    </p:spTree>
    <p:extLst>
      <p:ext uri="{BB962C8B-B14F-4D97-AF65-F5344CB8AC3E}">
        <p14:creationId xmlns:p14="http://schemas.microsoft.com/office/powerpoint/2010/main" val="326735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29307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255651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355902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1452418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302223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4603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419251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172194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244015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347875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E7D3F-6999-422E-91F0-29340CADB1A6}"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CE9E4-1288-4DFB-A0E6-0A2021B8B87B}" type="slidenum">
              <a:rPr lang="en-US" smtClean="0"/>
              <a:t>‹#›</a:t>
            </a:fld>
            <a:endParaRPr lang="en-US" dirty="0"/>
          </a:p>
        </p:txBody>
      </p:sp>
    </p:spTree>
    <p:extLst>
      <p:ext uri="{BB962C8B-B14F-4D97-AF65-F5344CB8AC3E}">
        <p14:creationId xmlns:p14="http://schemas.microsoft.com/office/powerpoint/2010/main" val="138431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E7D3F-6999-422E-91F0-29340CADB1A6}" type="datetimeFigureOut">
              <a:rPr lang="en-US" smtClean="0"/>
              <a:t>5/17/2017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CE9E4-1288-4DFB-A0E6-0A2021B8B87B}" type="slidenum">
              <a:rPr lang="en-US" smtClean="0"/>
              <a:t>‹#›</a:t>
            </a:fld>
            <a:endParaRPr lang="en-US" dirty="0"/>
          </a:p>
        </p:txBody>
      </p:sp>
    </p:spTree>
    <p:extLst>
      <p:ext uri="{BB962C8B-B14F-4D97-AF65-F5344CB8AC3E}">
        <p14:creationId xmlns:p14="http://schemas.microsoft.com/office/powerpoint/2010/main" val="4101308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notesSlide" Target="../notesSlides/notesSlide14.xml"/><Relationship Id="rId16"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G"/><Relationship Id="rId3" Type="http://schemas.openxmlformats.org/officeDocument/2006/relationships/hyperlink" Target="http://wahaonline.org/" TargetMode="External"/><Relationship Id="rId21" Type="http://schemas.openxmlformats.org/officeDocument/2006/relationships/image" Target="../media/image19.jpeg"/><Relationship Id="rId7" Type="http://schemas.openxmlformats.org/officeDocument/2006/relationships/hyperlink" Target="http://www.ctri.wisc.edu/" TargetMode="External"/><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8.xml"/><Relationship Id="rId16" Type="http://schemas.openxmlformats.org/officeDocument/2006/relationships/image" Target="../media/image14.jpeg"/><Relationship Id="rId20"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22.gif"/><Relationship Id="rId5" Type="http://schemas.openxmlformats.org/officeDocument/2006/relationships/hyperlink" Target="http://www.amfam.com/microsites/landlordtoolbox/" TargetMode="External"/><Relationship Id="rId15" Type="http://schemas.openxmlformats.org/officeDocument/2006/relationships/image" Target="../media/image13.jpe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JPG"/><Relationship Id="rId4" Type="http://schemas.openxmlformats.org/officeDocument/2006/relationships/image" Target="../media/image4.pn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JP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JPG"/><Relationship Id="rId18" Type="http://schemas.openxmlformats.org/officeDocument/2006/relationships/image" Target="../media/image17.JPG"/><Relationship Id="rId26" Type="http://schemas.openxmlformats.org/officeDocument/2006/relationships/image" Target="../media/image45.jpeg"/><Relationship Id="rId3" Type="http://schemas.openxmlformats.org/officeDocument/2006/relationships/hyperlink" Target="http://wahaonline.org/" TargetMode="External"/><Relationship Id="rId21" Type="http://schemas.openxmlformats.org/officeDocument/2006/relationships/image" Target="../media/image20.JPG"/><Relationship Id="rId34" Type="http://schemas.openxmlformats.org/officeDocument/2006/relationships/image" Target="../media/image67.jpeg"/><Relationship Id="rId7" Type="http://schemas.openxmlformats.org/officeDocument/2006/relationships/hyperlink" Target="http://www.ctri.wisc.edu/" TargetMode="External"/><Relationship Id="rId12" Type="http://schemas.openxmlformats.org/officeDocument/2006/relationships/image" Target="../media/image11.jpeg"/><Relationship Id="rId17" Type="http://schemas.openxmlformats.org/officeDocument/2006/relationships/image" Target="../media/image16.JPG"/><Relationship Id="rId25" Type="http://schemas.openxmlformats.org/officeDocument/2006/relationships/image" Target="../media/image60.jpeg"/><Relationship Id="rId33" Type="http://schemas.openxmlformats.org/officeDocument/2006/relationships/image" Target="../media/image66.jpeg"/><Relationship Id="rId38" Type="http://schemas.openxmlformats.org/officeDocument/2006/relationships/image" Target="../media/image70.jpeg"/><Relationship Id="rId2" Type="http://schemas.openxmlformats.org/officeDocument/2006/relationships/notesSlide" Target="../notesSlides/notesSlide19.xml"/><Relationship Id="rId16" Type="http://schemas.openxmlformats.org/officeDocument/2006/relationships/image" Target="../media/image15.png"/><Relationship Id="rId20" Type="http://schemas.openxmlformats.org/officeDocument/2006/relationships/image" Target="../media/image19.jpeg"/><Relationship Id="rId29" Type="http://schemas.openxmlformats.org/officeDocument/2006/relationships/image" Target="../media/image63.jpe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png"/><Relationship Id="rId32" Type="http://schemas.openxmlformats.org/officeDocument/2006/relationships/image" Target="../media/image51.jpeg"/><Relationship Id="rId37" Type="http://schemas.openxmlformats.org/officeDocument/2006/relationships/image" Target="../media/image69.jpeg"/><Relationship Id="rId5" Type="http://schemas.openxmlformats.org/officeDocument/2006/relationships/hyperlink" Target="http://www.amfam.com/microsites/landlordtoolbox/" TargetMode="External"/><Relationship Id="rId15" Type="http://schemas.openxmlformats.org/officeDocument/2006/relationships/image" Target="../media/image14.jpeg"/><Relationship Id="rId23" Type="http://schemas.openxmlformats.org/officeDocument/2006/relationships/image" Target="../media/image22.gif"/><Relationship Id="rId28" Type="http://schemas.openxmlformats.org/officeDocument/2006/relationships/image" Target="../media/image62.jpeg"/><Relationship Id="rId36" Type="http://schemas.openxmlformats.org/officeDocument/2006/relationships/image" Target="../media/image68.jpeg"/><Relationship Id="rId10" Type="http://schemas.openxmlformats.org/officeDocument/2006/relationships/image" Target="../media/image9.png"/><Relationship Id="rId19" Type="http://schemas.openxmlformats.org/officeDocument/2006/relationships/image" Target="../media/image18.JPG"/><Relationship Id="rId31" Type="http://schemas.openxmlformats.org/officeDocument/2006/relationships/image" Target="../media/image65.jpeg"/><Relationship Id="rId4" Type="http://schemas.openxmlformats.org/officeDocument/2006/relationships/image" Target="../media/image4.png"/><Relationship Id="rId9" Type="http://schemas.openxmlformats.org/officeDocument/2006/relationships/image" Target="../media/image7.jpe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61.jpeg"/><Relationship Id="rId30" Type="http://schemas.openxmlformats.org/officeDocument/2006/relationships/image" Target="../media/image64.jpeg"/><Relationship Id="rId35"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mailto:Emma.Kane@Lung.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mailto:Jaime.Zach@Lung.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CYkEgzVoB7U&amp;list=TLRW-UuqL4l4P8j4c-UI3iWvcvRHNv1eF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G"/><Relationship Id="rId3" Type="http://schemas.openxmlformats.org/officeDocument/2006/relationships/hyperlink" Target="http://wahaonline.org/" TargetMode="External"/><Relationship Id="rId21" Type="http://schemas.openxmlformats.org/officeDocument/2006/relationships/image" Target="../media/image19.jpeg"/><Relationship Id="rId7" Type="http://schemas.openxmlformats.org/officeDocument/2006/relationships/hyperlink" Target="http://www.ctri.wisc.edu/" TargetMode="External"/><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4.jpeg"/><Relationship Id="rId20"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22.gif"/><Relationship Id="rId5" Type="http://schemas.openxmlformats.org/officeDocument/2006/relationships/hyperlink" Target="http://www.amfam.com/microsites/landlordtoolbox/" TargetMode="External"/><Relationship Id="rId15" Type="http://schemas.openxmlformats.org/officeDocument/2006/relationships/image" Target="../media/image13.jpe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JPG"/><Relationship Id="rId4" Type="http://schemas.openxmlformats.org/officeDocument/2006/relationships/image" Target="../media/image4.pn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30.jp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130425"/>
            <a:ext cx="4876800" cy="1470025"/>
          </a:xfrm>
        </p:spPr>
        <p:txBody>
          <a:bodyPr/>
          <a:lstStyle/>
          <a:p>
            <a:r>
              <a:rPr lang="en-US" dirty="0" smtClean="0"/>
              <a:t>Emma Kane</a:t>
            </a:r>
            <a:endParaRPr lang="en-US" dirty="0"/>
          </a:p>
        </p:txBody>
      </p:sp>
      <p:sp>
        <p:nvSpPr>
          <p:cNvPr id="3" name="Subtitle 2"/>
          <p:cNvSpPr>
            <a:spLocks noGrp="1"/>
          </p:cNvSpPr>
          <p:nvPr>
            <p:ph type="subTitle" idx="1"/>
          </p:nvPr>
        </p:nvSpPr>
        <p:spPr>
          <a:xfrm>
            <a:off x="3733800" y="3429000"/>
            <a:ext cx="5181600" cy="2667000"/>
          </a:xfrm>
        </p:spPr>
        <p:txBody>
          <a:bodyPr>
            <a:normAutofit/>
          </a:bodyPr>
          <a:lstStyle/>
          <a:p>
            <a:pPr>
              <a:spcAft>
                <a:spcPts val="1200"/>
              </a:spcAft>
            </a:pPr>
            <a:r>
              <a:rPr lang="en-US" dirty="0" smtClean="0"/>
              <a:t>American Lung Association</a:t>
            </a:r>
          </a:p>
          <a:p>
            <a:r>
              <a:rPr lang="en-US" dirty="0" smtClean="0"/>
              <a:t>Emma.Kane@Lung.org</a:t>
            </a:r>
          </a:p>
          <a:p>
            <a:r>
              <a:rPr lang="en-US" dirty="0" smtClean="0"/>
              <a:t>262-703-4842</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346" t="3572" r="10800" b="3572"/>
          <a:stretch/>
        </p:blipFill>
        <p:spPr>
          <a:xfrm>
            <a:off x="533400" y="228600"/>
            <a:ext cx="3069772" cy="5943600"/>
          </a:xfrm>
          <a:prstGeom prst="rect">
            <a:avLst/>
          </a:prstGeom>
        </p:spPr>
      </p:pic>
      <p:sp>
        <p:nvSpPr>
          <p:cNvPr id="5" name="TextBox 4"/>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spTree>
    <p:extLst>
      <p:ext uri="{BB962C8B-B14F-4D97-AF65-F5344CB8AC3E}">
        <p14:creationId xmlns:p14="http://schemas.microsoft.com/office/powerpoint/2010/main" val="1234497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Smokers aren’t the only victims</a:t>
            </a:r>
            <a:endParaRPr lang="en-US" dirty="0"/>
          </a:p>
        </p:txBody>
      </p:sp>
      <p:sp>
        <p:nvSpPr>
          <p:cNvPr id="3" name="Content Placeholder 2"/>
          <p:cNvSpPr>
            <a:spLocks noGrp="1"/>
          </p:cNvSpPr>
          <p:nvPr>
            <p:ph idx="1"/>
          </p:nvPr>
        </p:nvSpPr>
        <p:spPr/>
        <p:txBody>
          <a:bodyPr anchor="ctr"/>
          <a:lstStyle/>
          <a:p>
            <a:pPr marL="0" indent="0" algn="ctr">
              <a:buNone/>
            </a:pPr>
            <a:r>
              <a:rPr lang="en-US" b="1" dirty="0"/>
              <a:t>One-quarter</a:t>
            </a:r>
            <a:r>
              <a:rPr lang="en-US" dirty="0"/>
              <a:t> of victims of smoking-material fire fatalities </a:t>
            </a:r>
            <a:r>
              <a:rPr lang="en-US" b="1" dirty="0"/>
              <a:t>are not </a:t>
            </a:r>
            <a:r>
              <a:rPr lang="en-US" dirty="0"/>
              <a:t>the smokers whose cigarettes started the </a:t>
            </a:r>
            <a:r>
              <a:rPr lang="en-US" dirty="0" smtClean="0"/>
              <a:t>fire</a:t>
            </a:r>
            <a:endParaRPr lang="en-US" dirty="0"/>
          </a:p>
        </p:txBody>
      </p:sp>
      <p:sp>
        <p:nvSpPr>
          <p:cNvPr id="4" name="TextBox 3"/>
          <p:cNvSpPr txBox="1"/>
          <p:nvPr/>
        </p:nvSpPr>
        <p:spPr>
          <a:xfrm>
            <a:off x="0" y="64030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687" y="5704915"/>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038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19100"/>
            <a:ext cx="9144000" cy="5143500"/>
          </a:xfrm>
          <a:prstGeom prst="rect">
            <a:avLst/>
          </a:prstGeom>
        </p:spPr>
      </p:pic>
      <p:sp>
        <p:nvSpPr>
          <p:cNvPr id="3" name="TextBox 2"/>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4"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7687" y="5628715"/>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675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pple\AppData\Local\Microsoft\Windows\Temporary Internet Files\Content.IE5\CZUR7QRN\MP9003828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985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VC-006X"/>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29498" t="1942" r="4672" b="8613"/>
          <a:stretch/>
        </p:blipFill>
        <p:spPr bwMode="auto">
          <a:xfrm>
            <a:off x="5029200" y="2775302"/>
            <a:ext cx="4114800" cy="408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13208" b="5260"/>
          <a:stretch/>
        </p:blipFill>
        <p:spPr bwMode="auto">
          <a:xfrm>
            <a:off x="5029200" y="0"/>
            <a:ext cx="4114800" cy="262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 name="TextBox 3"/>
          <p:cNvSpPr txBox="1"/>
          <p:nvPr/>
        </p:nvSpPr>
        <p:spPr>
          <a:xfrm>
            <a:off x="838200" y="5778673"/>
            <a:ext cx="7696200" cy="769441"/>
          </a:xfrm>
          <a:prstGeom prst="rect">
            <a:avLst/>
          </a:prstGeom>
          <a:solidFill>
            <a:srgbClr val="4DC2C5"/>
          </a:solidFill>
        </p:spPr>
        <p:txBody>
          <a:bodyPr wrap="square" rtlCol="0">
            <a:spAutoFit/>
          </a:bodyPr>
          <a:lstStyle/>
          <a:p>
            <a:r>
              <a:rPr lang="en-US" sz="4400" dirty="0" smtClean="0">
                <a:solidFill>
                  <a:schemeClr val="bg1"/>
                </a:solidFill>
                <a:latin typeface="Reducto Condensed SSi" panose="020B0500000000000000" pitchFamily="34" charset="0"/>
              </a:rPr>
              <a:t>Secondhand Smoke Doesn’t Discriminate</a:t>
            </a:r>
            <a:endParaRPr lang="en-US" sz="4400" dirty="0">
              <a:solidFill>
                <a:schemeClr val="bg1"/>
              </a:solidFill>
              <a:latin typeface="Reducto Condensed SSi" panose="020B0500000000000000" pitchFamily="34" charset="0"/>
            </a:endParaRPr>
          </a:p>
        </p:txBody>
      </p:sp>
    </p:spTree>
    <p:extLst>
      <p:ext uri="{BB962C8B-B14F-4D97-AF65-F5344CB8AC3E}">
        <p14:creationId xmlns:p14="http://schemas.microsoft.com/office/powerpoint/2010/main" val="2231841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oke_1.jpg"/>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7625"/>
                    </a14:imgEffect>
                    <a14:imgEffect>
                      <a14:saturation sat="25000"/>
                    </a14:imgEffect>
                  </a14:imgLayer>
                </a14:imgProps>
              </a:ext>
              <a:ext uri="{28A0092B-C50C-407E-A947-70E740481C1C}">
                <a14:useLocalDpi xmlns:a14="http://schemas.microsoft.com/office/drawing/2010/main" val="0"/>
              </a:ext>
            </a:extLst>
          </a:blip>
          <a:srcRect l="10278" t="11202" r="6341" b="16858"/>
          <a:stretch/>
        </p:blipFill>
        <p:spPr bwMode="auto">
          <a:xfrm>
            <a:off x="0" y="228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28600" y="685800"/>
            <a:ext cx="4912217"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mbria" pitchFamily="18" charset="0"/>
              </a:defRPr>
            </a:lvl1pPr>
            <a:lvl2pPr marL="742950" indent="-285750" eaLnBrk="0" hangingPunct="0">
              <a:defRPr sz="3200">
                <a:solidFill>
                  <a:schemeClr val="tx1"/>
                </a:solidFill>
                <a:latin typeface="Cambria" pitchFamily="18" charset="0"/>
              </a:defRPr>
            </a:lvl2pPr>
            <a:lvl3pPr marL="1143000" indent="-228600" eaLnBrk="0" hangingPunct="0">
              <a:defRPr sz="3200">
                <a:solidFill>
                  <a:schemeClr val="tx1"/>
                </a:solidFill>
                <a:latin typeface="Cambria" pitchFamily="18" charset="0"/>
              </a:defRPr>
            </a:lvl3pPr>
            <a:lvl4pPr marL="1600200" indent="-228600" eaLnBrk="0" hangingPunct="0">
              <a:defRPr sz="3200">
                <a:solidFill>
                  <a:schemeClr val="tx1"/>
                </a:solidFill>
                <a:latin typeface="Cambria" pitchFamily="18" charset="0"/>
              </a:defRPr>
            </a:lvl4pPr>
            <a:lvl5pPr marL="2057400" indent="-228600" eaLnBrk="0" hangingPunct="0">
              <a:defRPr sz="3200">
                <a:solidFill>
                  <a:schemeClr val="tx1"/>
                </a:solidFill>
                <a:latin typeface="Cambria" pitchFamily="18" charset="0"/>
              </a:defRPr>
            </a:lvl5pPr>
            <a:lvl6pPr marL="2514600" indent="-228600" algn="ctr" eaLnBrk="0" fontAlgn="base" hangingPunct="0">
              <a:spcBef>
                <a:spcPct val="0"/>
              </a:spcBef>
              <a:spcAft>
                <a:spcPct val="0"/>
              </a:spcAft>
              <a:defRPr sz="3200">
                <a:solidFill>
                  <a:schemeClr val="tx1"/>
                </a:solidFill>
                <a:latin typeface="Cambria" pitchFamily="18" charset="0"/>
              </a:defRPr>
            </a:lvl6pPr>
            <a:lvl7pPr marL="2971800" indent="-228600" algn="ctr" eaLnBrk="0" fontAlgn="base" hangingPunct="0">
              <a:spcBef>
                <a:spcPct val="0"/>
              </a:spcBef>
              <a:spcAft>
                <a:spcPct val="0"/>
              </a:spcAft>
              <a:defRPr sz="3200">
                <a:solidFill>
                  <a:schemeClr val="tx1"/>
                </a:solidFill>
                <a:latin typeface="Cambria" pitchFamily="18" charset="0"/>
              </a:defRPr>
            </a:lvl7pPr>
            <a:lvl8pPr marL="3429000" indent="-228600" algn="ctr" eaLnBrk="0" fontAlgn="base" hangingPunct="0">
              <a:spcBef>
                <a:spcPct val="0"/>
              </a:spcBef>
              <a:spcAft>
                <a:spcPct val="0"/>
              </a:spcAft>
              <a:defRPr sz="3200">
                <a:solidFill>
                  <a:schemeClr val="tx1"/>
                </a:solidFill>
                <a:latin typeface="Cambria" pitchFamily="18" charset="0"/>
              </a:defRPr>
            </a:lvl8pPr>
            <a:lvl9pPr marL="3886200" indent="-228600" algn="ctr" eaLnBrk="0" fontAlgn="base" hangingPunct="0">
              <a:spcBef>
                <a:spcPct val="0"/>
              </a:spcBef>
              <a:spcAft>
                <a:spcPct val="0"/>
              </a:spcAft>
              <a:defRPr sz="3200">
                <a:solidFill>
                  <a:schemeClr val="tx1"/>
                </a:solidFill>
                <a:latin typeface="Cambria" pitchFamily="18" charset="0"/>
              </a:defRPr>
            </a:lvl9pPr>
          </a:lstStyle>
          <a:p>
            <a:pPr algn="l" eaLnBrk="1" hangingPunct="1">
              <a:spcBef>
                <a:spcPct val="50000"/>
              </a:spcBef>
            </a:pPr>
            <a:r>
              <a:rPr lang="en-US" sz="4400" dirty="0">
                <a:solidFill>
                  <a:schemeClr val="bg1"/>
                </a:solidFill>
                <a:latin typeface="+mn-lt"/>
              </a:rPr>
              <a:t>“There is no safe level of exposure to </a:t>
            </a:r>
            <a:r>
              <a:rPr lang="en-US" sz="4400" dirty="0" smtClean="0">
                <a:solidFill>
                  <a:schemeClr val="bg1"/>
                </a:solidFill>
                <a:latin typeface="+mn-lt"/>
              </a:rPr>
              <a:t>secondhand smoke. </a:t>
            </a:r>
          </a:p>
          <a:p>
            <a:pPr algn="l" eaLnBrk="1" hangingPunct="1">
              <a:spcBef>
                <a:spcPct val="50000"/>
              </a:spcBef>
            </a:pPr>
            <a:r>
              <a:rPr lang="en-US" sz="4400" dirty="0" smtClean="0">
                <a:solidFill>
                  <a:schemeClr val="bg1"/>
                </a:solidFill>
                <a:latin typeface="+mn-lt"/>
              </a:rPr>
              <a:t>Any </a:t>
            </a:r>
            <a:r>
              <a:rPr lang="en-US" sz="4400" dirty="0">
                <a:solidFill>
                  <a:schemeClr val="bg1"/>
                </a:solidFill>
                <a:latin typeface="+mn-lt"/>
              </a:rPr>
              <a:t>exposure is harmful.” </a:t>
            </a:r>
            <a:endParaRPr lang="en-US" sz="4400" dirty="0" smtClean="0">
              <a:solidFill>
                <a:schemeClr val="bg1"/>
              </a:solidFill>
              <a:latin typeface="+mn-lt"/>
            </a:endParaRPr>
          </a:p>
          <a:p>
            <a:pPr algn="r" eaLnBrk="1" hangingPunct="1">
              <a:spcBef>
                <a:spcPct val="50000"/>
              </a:spcBef>
            </a:pPr>
            <a:r>
              <a:rPr lang="en-US" sz="2000" b="1" dirty="0" smtClean="0">
                <a:solidFill>
                  <a:schemeClr val="bg1"/>
                </a:solidFill>
                <a:latin typeface="+mn-lt"/>
              </a:rPr>
              <a:t>   - </a:t>
            </a:r>
            <a:r>
              <a:rPr lang="en-US" sz="2000" b="1" dirty="0">
                <a:solidFill>
                  <a:schemeClr val="bg1"/>
                </a:solidFill>
                <a:latin typeface="+mn-lt"/>
              </a:rPr>
              <a:t>US Surgeon General</a:t>
            </a:r>
          </a:p>
        </p:txBody>
      </p:sp>
      <p:sp>
        <p:nvSpPr>
          <p:cNvPr id="8" name="TextBox 7"/>
          <p:cNvSpPr txBox="1"/>
          <p:nvPr/>
        </p:nvSpPr>
        <p:spPr>
          <a:xfrm>
            <a:off x="0" y="6246761"/>
            <a:ext cx="9144000" cy="707886"/>
          </a:xfrm>
          <a:prstGeom prst="rect">
            <a:avLst/>
          </a:prstGeom>
          <a:solidFill>
            <a:srgbClr val="4DC2C4"/>
          </a:solidFill>
        </p:spPr>
        <p:txBody>
          <a:bodyPr wrap="square" rtlCol="0" anchor="ctr">
            <a:spAutoFit/>
          </a:bodyPr>
          <a:lstStyle/>
          <a:p>
            <a:pPr algn="ctr"/>
            <a:r>
              <a:rPr lang="en-US" sz="4000" dirty="0" smtClean="0">
                <a:solidFill>
                  <a:schemeClr val="bg1"/>
                </a:solidFill>
                <a:latin typeface="+mj-lt"/>
              </a:rPr>
              <a:t> </a:t>
            </a:r>
            <a:r>
              <a:rPr lang="en-US" sz="3600" dirty="0" smtClean="0">
                <a:solidFill>
                  <a:schemeClr val="bg1"/>
                </a:solidFill>
                <a:latin typeface="+mj-lt"/>
              </a:rPr>
              <a:t>www.wismokefreehousing.com</a:t>
            </a:r>
            <a:endParaRPr lang="en-US" sz="3600" dirty="0">
              <a:solidFill>
                <a:schemeClr val="bg1"/>
              </a:solidFill>
              <a:latin typeface="+mj-lt"/>
            </a:endParaRPr>
          </a:p>
        </p:txBody>
      </p:sp>
      <p:sp>
        <p:nvSpPr>
          <p:cNvPr id="7" name="TextBox 6"/>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val="0"/>
              </a:ext>
            </a:extLst>
          </a:blip>
          <a:srcRect t="5150"/>
          <a:stretch/>
        </p:blipFill>
        <p:spPr bwMode="auto">
          <a:xfrm>
            <a:off x="8186737" y="5715000"/>
            <a:ext cx="9763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967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346" t="3572" r="10800" b="3572"/>
          <a:stretch/>
        </p:blipFill>
        <p:spPr>
          <a:xfrm>
            <a:off x="704592" y="420123"/>
            <a:ext cx="2725428" cy="5276891"/>
          </a:xfrm>
          <a:prstGeom prst="rect">
            <a:avLst/>
          </a:prstGeom>
        </p:spPr>
      </p:pic>
      <p:sp>
        <p:nvSpPr>
          <p:cNvPr id="5" name="TextBox 4"/>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2050" name="Picture 2" descr="Image result for jefferson county wi fire department"/>
          <p:cNvPicPr>
            <a:picLocks noChangeAspect="1" noChangeArrowheads="1"/>
          </p:cNvPicPr>
          <p:nvPr/>
        </p:nvPicPr>
        <p:blipFill rotWithShape="1">
          <a:blip r:embed="rId4">
            <a:extLst>
              <a:ext uri="{28A0092B-C50C-407E-A947-70E740481C1C}">
                <a14:useLocalDpi xmlns:a14="http://schemas.microsoft.com/office/drawing/2010/main" val="0"/>
              </a:ext>
            </a:extLst>
          </a:blip>
          <a:srcRect l="58362" b="50901"/>
          <a:stretch/>
        </p:blipFill>
        <p:spPr bwMode="auto">
          <a:xfrm>
            <a:off x="4014654" y="228600"/>
            <a:ext cx="206788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883" y="435651"/>
            <a:ext cx="143921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7153" y="3434025"/>
            <a:ext cx="1416533" cy="13976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jefferson county wi fire depart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153" y="1885909"/>
            <a:ext cx="151279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jefferson county wi fire departm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5096" y="457200"/>
            <a:ext cx="149087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jefferson county wi fire depart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8975" y="1850349"/>
            <a:ext cx="1513028" cy="155448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Dousman_Patch reduc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5033" y="1961884"/>
            <a:ext cx="111099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elenville FD MABAS Cards - 20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9946" y="3429000"/>
            <a:ext cx="147099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xon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8547" y="4951108"/>
            <a:ext cx="145399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Johnson Creek FD MABAS Cards - 20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3489" y="4913559"/>
            <a:ext cx="115214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Palmyra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17197" y="3438262"/>
            <a:ext cx="13715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Whitewat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33392" y="4931062"/>
            <a:ext cx="141023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Ro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45571" y="5086805"/>
            <a:ext cx="1371600" cy="1092708"/>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Sulliva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87444" y="5274257"/>
            <a:ext cx="1371600" cy="71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64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Clear Gains?</a:t>
            </a:r>
            <a:endParaRPr lang="en-US" dirty="0"/>
          </a:p>
        </p:txBody>
      </p:sp>
      <p:sp>
        <p:nvSpPr>
          <p:cNvPr id="5" name="Content Placeholder 4"/>
          <p:cNvSpPr>
            <a:spLocks noGrp="1"/>
          </p:cNvSpPr>
          <p:nvPr>
            <p:ph idx="1"/>
          </p:nvPr>
        </p:nvSpPr>
        <p:spPr/>
        <p:txBody>
          <a:bodyPr>
            <a:normAutofit/>
          </a:bodyPr>
          <a:lstStyle/>
          <a:p>
            <a:r>
              <a:rPr lang="en-US" dirty="0" smtClean="0"/>
              <a:t>CG is on the cutting edge of the SFMUH movement with fire departments as leaders</a:t>
            </a:r>
          </a:p>
          <a:p>
            <a:pPr lvl="1"/>
            <a:r>
              <a:rPr lang="en-US" dirty="0" smtClean="0"/>
              <a:t>CG Network partners spoke at the White House regarding 2016 HUD Smoke-Free Ruling</a:t>
            </a:r>
          </a:p>
          <a:p>
            <a:r>
              <a:rPr lang="en-US" dirty="0" smtClean="0"/>
              <a:t>IAFC Course on SFMUH the July</a:t>
            </a:r>
          </a:p>
          <a:p>
            <a:pPr lvl="1"/>
            <a:r>
              <a:rPr lang="en-US" dirty="0" smtClean="0"/>
              <a:t>Involvement from CG network partners and many WI fire departments</a:t>
            </a:r>
          </a:p>
          <a:p>
            <a:endParaRPr lang="en-US" dirty="0"/>
          </a:p>
        </p:txBody>
      </p:sp>
      <p:sp>
        <p:nvSpPr>
          <p:cNvPr id="8" name="TextBox 7"/>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2824" y="5468669"/>
            <a:ext cx="1011176" cy="14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430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Clear Gains?</a:t>
            </a:r>
            <a:endParaRPr lang="en-US" dirty="0"/>
          </a:p>
        </p:txBody>
      </p:sp>
      <p:sp>
        <p:nvSpPr>
          <p:cNvPr id="5" name="Content Placeholder 4"/>
          <p:cNvSpPr>
            <a:spLocks noGrp="1"/>
          </p:cNvSpPr>
          <p:nvPr>
            <p:ph sz="half" idx="1"/>
          </p:nvPr>
        </p:nvSpPr>
        <p:spPr>
          <a:xfrm>
            <a:off x="4648200" y="1565188"/>
            <a:ext cx="4038600" cy="4525963"/>
          </a:xfrm>
        </p:spPr>
        <p:txBody>
          <a:bodyPr anchor="ctr"/>
          <a:lstStyle/>
          <a:p>
            <a:r>
              <a:rPr lang="en-US" dirty="0" smtClean="0"/>
              <a:t>CG is another tool in your </a:t>
            </a:r>
            <a:r>
              <a:rPr lang="en-US" dirty="0" smtClean="0"/>
              <a:t>toolbox</a:t>
            </a:r>
          </a:p>
          <a:p>
            <a:pPr lvl="1"/>
            <a:r>
              <a:rPr lang="en-US" dirty="0"/>
              <a:t>Resource connections!</a:t>
            </a:r>
          </a:p>
          <a:p>
            <a:pPr lvl="2"/>
            <a:r>
              <a:rPr lang="en-US" dirty="0"/>
              <a:t>Signage</a:t>
            </a:r>
          </a:p>
          <a:p>
            <a:pPr lvl="2"/>
            <a:r>
              <a:rPr lang="en-US" dirty="0"/>
              <a:t>Cessation</a:t>
            </a:r>
          </a:p>
          <a:p>
            <a:pPr lvl="2"/>
            <a:r>
              <a:rPr lang="en-US" dirty="0" smtClean="0"/>
              <a:t>Enforcement</a:t>
            </a:r>
            <a:endParaRPr lang="en-US" dirty="0"/>
          </a:p>
        </p:txBody>
      </p:sp>
      <p:sp>
        <p:nvSpPr>
          <p:cNvPr id="8" name="TextBox 7"/>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2824" y="5468669"/>
            <a:ext cx="1011176" cy="14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fire department tool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7200" y="1565188"/>
            <a:ext cx="4038600" cy="436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35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Clear Gains?</a:t>
            </a:r>
            <a:endParaRPr lang="en-US" dirty="0"/>
          </a:p>
        </p:txBody>
      </p:sp>
      <p:sp>
        <p:nvSpPr>
          <p:cNvPr id="5" name="Content Placeholder 4"/>
          <p:cNvSpPr>
            <a:spLocks noGrp="1"/>
          </p:cNvSpPr>
          <p:nvPr>
            <p:ph sz="half" idx="1"/>
          </p:nvPr>
        </p:nvSpPr>
        <p:spPr/>
        <p:txBody>
          <a:bodyPr anchor="ctr"/>
          <a:lstStyle/>
          <a:p>
            <a:r>
              <a:rPr lang="en-US" dirty="0" smtClean="0"/>
              <a:t>Outreach </a:t>
            </a:r>
            <a:r>
              <a:rPr lang="en-US" dirty="0" smtClean="0"/>
              <a:t>&amp; Education compliment existing fire prevention work </a:t>
            </a:r>
            <a:endParaRPr lang="en-US" dirty="0" smtClean="0"/>
          </a:p>
          <a:p>
            <a:r>
              <a:rPr lang="en-US" dirty="0" smtClean="0"/>
              <a:t>Takes prevention and education efforts to the next level</a:t>
            </a:r>
            <a:endParaRPr lang="en-US" dirty="0" smtClean="0"/>
          </a:p>
        </p:txBody>
      </p:sp>
      <p:sp>
        <p:nvSpPr>
          <p:cNvPr id="8" name="TextBox 7"/>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2824" y="5468669"/>
            <a:ext cx="1011176" cy="14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fire department 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417638"/>
            <a:ext cx="3027424" cy="454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31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06" y="513977"/>
            <a:ext cx="8539843" cy="701155"/>
          </a:xfrm>
        </p:spPr>
        <p:txBody>
          <a:bodyPr>
            <a:noAutofit/>
          </a:bodyPr>
          <a:lstStyle/>
          <a:p>
            <a:pPr algn="ctr"/>
            <a:r>
              <a:rPr lang="en-US" sz="6000" dirty="0" smtClean="0"/>
              <a:t>Join the Clear Gains Network</a:t>
            </a:r>
            <a:endParaRPr lang="en-US" sz="6000" dirty="0"/>
          </a:p>
        </p:txBody>
      </p:sp>
      <p:grpSp>
        <p:nvGrpSpPr>
          <p:cNvPr id="3" name="Group 2"/>
          <p:cNvGrpSpPr/>
          <p:nvPr/>
        </p:nvGrpSpPr>
        <p:grpSpPr>
          <a:xfrm>
            <a:off x="536159" y="1482627"/>
            <a:ext cx="7483623" cy="2563261"/>
            <a:chOff x="-2193096" y="120293"/>
            <a:chExt cx="10366071" cy="4736756"/>
          </a:xfrm>
        </p:grpSpPr>
        <p:pic>
          <p:nvPicPr>
            <p:cNvPr id="4" name="Picture 3" descr="http://www.wismokefreehousing.com/images/partner-logos/wah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096" y="272118"/>
              <a:ext cx="1897062" cy="209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wismokefreehousing.com/images/partner-logos/afi.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270" y="2063650"/>
              <a:ext cx="2191171" cy="163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UW-CTR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34" y="4343336"/>
              <a:ext cx="1607731" cy="51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VAA Logo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1519" y="120293"/>
              <a:ext cx="1131456" cy="16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a:spLocks noChangeArrowheads="1"/>
          </p:cNvSpPr>
          <p:nvPr/>
        </p:nvSpPr>
        <p:spPr bwMode="auto">
          <a:xfrm>
            <a:off x="42644" y="6349893"/>
            <a:ext cx="8172449" cy="543502"/>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0567" tIns="25283" rIns="50567" bIns="25283" anchor="ctr">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538" dirty="0">
                <a:solidFill>
                  <a:schemeClr val="bg1"/>
                </a:solidFill>
                <a:latin typeface="Arial Narrow" panose="020B0606020202030204" pitchFamily="34" charset="0"/>
              </a:rPr>
              <a:t> </a:t>
            </a:r>
            <a:r>
              <a:rPr lang="en-US" altLang="en-US" dirty="0">
                <a:solidFill>
                  <a:schemeClr val="bg1"/>
                </a:solidFill>
                <a:latin typeface="+mj-lt"/>
              </a:rPr>
              <a:t>www.wismokefreehousing.com</a:t>
            </a:r>
            <a:endParaRPr lang="en-US" altLang="en-US" sz="2740" dirty="0">
              <a:solidFill>
                <a:schemeClr val="bg1"/>
              </a:solidFill>
              <a:latin typeface="+mj-lt"/>
            </a:endParaRPr>
          </a:p>
        </p:txBody>
      </p:sp>
      <p:pic>
        <p:nvPicPr>
          <p:cNvPr id="19" name="Content Placeholder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03052" y="5868508"/>
            <a:ext cx="739996" cy="98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0444" y="4458292"/>
            <a:ext cx="1905001" cy="1828800"/>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33021" y="3655780"/>
            <a:ext cx="892567" cy="536331"/>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3454" y="1653811"/>
            <a:ext cx="1117490" cy="75645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79787" y="1959787"/>
            <a:ext cx="1111896" cy="433640"/>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99546" y="3452991"/>
            <a:ext cx="1561338" cy="936803"/>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88470" y="3408762"/>
            <a:ext cx="785557" cy="877739"/>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90049" y="2587059"/>
            <a:ext cx="929704" cy="734625"/>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45942" y="1752038"/>
            <a:ext cx="1244021" cy="679392"/>
          </a:xfrm>
          <a:prstGeom prst="rect">
            <a:avLst/>
          </a:prstGeom>
        </p:spPr>
      </p:pic>
      <p:pic>
        <p:nvPicPr>
          <p:cNvPr id="13" name="Picture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24259" y="2558670"/>
            <a:ext cx="1170400" cy="799405"/>
          </a:xfrm>
          <a:prstGeom prst="rect">
            <a:avLst/>
          </a:prstGeom>
        </p:spPr>
      </p:pic>
      <p:pic>
        <p:nvPicPr>
          <p:cNvPr id="15" name="Picture 1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46136" y="2699626"/>
            <a:ext cx="1582733" cy="546299"/>
          </a:xfrm>
          <a:prstGeom prst="rect">
            <a:avLst/>
          </a:prstGeom>
        </p:spPr>
      </p:pic>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60876" y="4302245"/>
            <a:ext cx="1805151" cy="1828800"/>
          </a:xfrm>
          <a:prstGeom prst="rect">
            <a:avLst/>
          </a:prstGeom>
        </p:spPr>
      </p:pic>
      <p:pic>
        <p:nvPicPr>
          <p:cNvPr id="24" name="Picture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317122" y="4388919"/>
            <a:ext cx="1714500" cy="1828800"/>
          </a:xfrm>
          <a:prstGeom prst="rect">
            <a:avLst/>
          </a:prstGeom>
        </p:spPr>
      </p:pic>
      <p:pic>
        <p:nvPicPr>
          <p:cNvPr id="30" name="Picture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6660" y="3652706"/>
            <a:ext cx="1189053" cy="447533"/>
          </a:xfrm>
          <a:prstGeom prst="rect">
            <a:avLst/>
          </a:prstGeom>
        </p:spPr>
      </p:pic>
      <p:pic>
        <p:nvPicPr>
          <p:cNvPr id="6" name="Picture 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619753" y="3589179"/>
            <a:ext cx="1104515" cy="858596"/>
          </a:xfrm>
          <a:prstGeom prst="rect">
            <a:avLst/>
          </a:prstGeom>
        </p:spPr>
      </p:pic>
      <p:pic>
        <p:nvPicPr>
          <p:cNvPr id="16" name="Picture 15"/>
          <p:cNvPicPr>
            <a:picLocks noChangeAspect="1"/>
          </p:cNvPicPr>
          <p:nvPr/>
        </p:nvPicPr>
        <p:blipFill rotWithShape="1">
          <a:blip r:embed="rId25"/>
          <a:srcRect l="10526" t="16643" r="80483" b="40084"/>
          <a:stretch/>
        </p:blipFill>
        <p:spPr>
          <a:xfrm>
            <a:off x="325011" y="4467214"/>
            <a:ext cx="1826454" cy="1737360"/>
          </a:xfrm>
          <a:prstGeom prst="rect">
            <a:avLst/>
          </a:prstGeom>
        </p:spPr>
      </p:pic>
    </p:spTree>
    <p:extLst>
      <p:ext uri="{BB962C8B-B14F-4D97-AF65-F5344CB8AC3E}">
        <p14:creationId xmlns:p14="http://schemas.microsoft.com/office/powerpoint/2010/main" val="4116761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06" y="513977"/>
            <a:ext cx="8539843" cy="701155"/>
          </a:xfrm>
        </p:spPr>
        <p:txBody>
          <a:bodyPr>
            <a:noAutofit/>
          </a:bodyPr>
          <a:lstStyle/>
          <a:p>
            <a:pPr algn="ctr"/>
            <a:r>
              <a:rPr lang="en-US" sz="6000" dirty="0" smtClean="0"/>
              <a:t>Join the Clear Gains Network</a:t>
            </a:r>
            <a:endParaRPr lang="en-US" sz="6000" dirty="0"/>
          </a:p>
        </p:txBody>
      </p:sp>
      <p:grpSp>
        <p:nvGrpSpPr>
          <p:cNvPr id="3" name="Group 2"/>
          <p:cNvGrpSpPr/>
          <p:nvPr/>
        </p:nvGrpSpPr>
        <p:grpSpPr>
          <a:xfrm>
            <a:off x="536159" y="1482627"/>
            <a:ext cx="7483623" cy="2563261"/>
            <a:chOff x="-2193096" y="120293"/>
            <a:chExt cx="10366071" cy="4736756"/>
          </a:xfrm>
        </p:grpSpPr>
        <p:pic>
          <p:nvPicPr>
            <p:cNvPr id="4" name="Picture 3" descr="http://www.wismokefreehousing.com/images/partner-logos/wah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096" y="272118"/>
              <a:ext cx="1897062" cy="209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wismokefreehousing.com/images/partner-logos/afi.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270" y="2063650"/>
              <a:ext cx="2191171" cy="163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UW-CTR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34" y="4343336"/>
              <a:ext cx="1607731" cy="51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VAA Logo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1519" y="120293"/>
              <a:ext cx="1131456" cy="16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a:spLocks noChangeArrowheads="1"/>
          </p:cNvSpPr>
          <p:nvPr/>
        </p:nvSpPr>
        <p:spPr bwMode="auto">
          <a:xfrm>
            <a:off x="0" y="6349893"/>
            <a:ext cx="9144000" cy="543502"/>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0567" tIns="25283" rIns="50567" bIns="25283" anchor="ctr">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538" dirty="0">
                <a:solidFill>
                  <a:schemeClr val="bg1"/>
                </a:solidFill>
                <a:latin typeface="Arial Narrow" panose="020B0606020202030204" pitchFamily="34" charset="0"/>
              </a:rPr>
              <a:t> </a:t>
            </a:r>
            <a:r>
              <a:rPr lang="en-US" altLang="en-US" dirty="0">
                <a:solidFill>
                  <a:schemeClr val="bg1"/>
                </a:solidFill>
                <a:latin typeface="+mj-lt"/>
              </a:rPr>
              <a:t>www.wismokefreehousing.com</a:t>
            </a:r>
            <a:endParaRPr lang="en-US" altLang="en-US" sz="2740" dirty="0">
              <a:solidFill>
                <a:schemeClr val="bg1"/>
              </a:solidFill>
              <a:latin typeface="+mj-lt"/>
            </a:endParaRP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0444" y="4458292"/>
            <a:ext cx="952501" cy="914400"/>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3021" y="3655780"/>
            <a:ext cx="892567" cy="536331"/>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13454" y="1653811"/>
            <a:ext cx="1117490" cy="756455"/>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79787" y="1959787"/>
            <a:ext cx="1111896" cy="433640"/>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99546" y="3452991"/>
            <a:ext cx="1561338" cy="936803"/>
          </a:xfrm>
          <a:prstGeom prst="rect">
            <a:avLst/>
          </a:prstGeom>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88470" y="3408762"/>
            <a:ext cx="785557" cy="877739"/>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90049" y="2587059"/>
            <a:ext cx="929704" cy="734625"/>
          </a:xfrm>
          <a:prstGeom prst="rect">
            <a:avLst/>
          </a:prstGeom>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5942" y="1752038"/>
            <a:ext cx="1244021" cy="679392"/>
          </a:xfrm>
          <a:prstGeom prst="rect">
            <a:avLst/>
          </a:prstGeom>
        </p:spPr>
      </p:pic>
      <p:pic>
        <p:nvPicPr>
          <p:cNvPr id="13" name="Picture 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24259" y="2558670"/>
            <a:ext cx="1170400" cy="799405"/>
          </a:xfrm>
          <a:prstGeom prst="rect">
            <a:avLst/>
          </a:prstGeom>
        </p:spPr>
      </p:pic>
      <p:pic>
        <p:nvPicPr>
          <p:cNvPr id="15" name="Picture 1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546136" y="2699626"/>
            <a:ext cx="1582733" cy="546299"/>
          </a:xfrm>
          <a:prstGeom prst="rect">
            <a:avLst/>
          </a:prstGeom>
        </p:spPr>
      </p:pic>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81559" y="4419600"/>
            <a:ext cx="902576" cy="914400"/>
          </a:xfrm>
          <a:prstGeom prst="rect">
            <a:avLst/>
          </a:prstGeom>
        </p:spPr>
      </p:pic>
      <p:pic>
        <p:nvPicPr>
          <p:cNvPr id="24" name="Picture 2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317122" y="4388919"/>
            <a:ext cx="857250" cy="914400"/>
          </a:xfrm>
          <a:prstGeom prst="rect">
            <a:avLst/>
          </a:prstGeom>
        </p:spPr>
      </p:pic>
      <p:pic>
        <p:nvPicPr>
          <p:cNvPr id="30" name="Picture 2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16660" y="3652706"/>
            <a:ext cx="1189053" cy="447533"/>
          </a:xfrm>
          <a:prstGeom prst="rect">
            <a:avLst/>
          </a:prstGeom>
        </p:spPr>
      </p:pic>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19753" y="3589179"/>
            <a:ext cx="1104515" cy="858596"/>
          </a:xfrm>
          <a:prstGeom prst="rect">
            <a:avLst/>
          </a:prstGeom>
        </p:spPr>
      </p:pic>
      <p:pic>
        <p:nvPicPr>
          <p:cNvPr id="16" name="Picture 15"/>
          <p:cNvPicPr>
            <a:picLocks noChangeAspect="1"/>
          </p:cNvPicPr>
          <p:nvPr/>
        </p:nvPicPr>
        <p:blipFill rotWithShape="1">
          <a:blip r:embed="rId24"/>
          <a:srcRect l="10526" t="16643" r="80483" b="40084"/>
          <a:stretch/>
        </p:blipFill>
        <p:spPr>
          <a:xfrm>
            <a:off x="325011" y="4419600"/>
            <a:ext cx="961292" cy="914400"/>
          </a:xfrm>
          <a:prstGeom prst="rect">
            <a:avLst/>
          </a:prstGeom>
        </p:spPr>
      </p:pic>
      <p:pic>
        <p:nvPicPr>
          <p:cNvPr id="25" name="Picture 2" descr="Image result for jefferson county wi fire department"/>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58362" b="50901"/>
          <a:stretch/>
        </p:blipFill>
        <p:spPr bwMode="auto">
          <a:xfrm>
            <a:off x="1286303" y="4419600"/>
            <a:ext cx="102171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Related image"/>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357019" y="5396775"/>
            <a:ext cx="948124" cy="914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Related image"/>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55675" y="4467214"/>
            <a:ext cx="915792" cy="914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Image result for jefferson county wi fire department"/>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305473" y="5383920"/>
            <a:ext cx="996597" cy="914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Image result for jefferson county wi fire department"/>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162800" y="4419600"/>
            <a:ext cx="982156" cy="9144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Image result for jefferson county wi fire department"/>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086600" y="5334000"/>
            <a:ext cx="967436"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Dousman_Patch reduced"/>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229600" y="4419600"/>
            <a:ext cx="731903" cy="9144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Helenville FD MABAS Cards - 20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204166" y="5359184"/>
            <a:ext cx="969059"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Ixonia"/>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242942" y="5381265"/>
            <a:ext cx="987654" cy="94284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2" descr="Johnson Creek FD MABAS Cards - 2015"/>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313382" y="4438423"/>
            <a:ext cx="782618" cy="94284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4" descr="Palmyra 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172200" y="5410200"/>
            <a:ext cx="903582" cy="9144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descr="Whitewate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209347" y="5400258"/>
            <a:ext cx="957930" cy="9428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0" descr="Rome"/>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39813" y="5428683"/>
            <a:ext cx="931688" cy="7511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6" descr="Sullivan"/>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8193262" y="5524722"/>
            <a:ext cx="931688" cy="49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8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08904" y="914400"/>
            <a:ext cx="3009034" cy="1162610"/>
          </a:xfrm>
        </p:spPr>
        <p:txBody>
          <a:bodyPr>
            <a:noAutofit/>
          </a:bodyPr>
          <a:lstStyle/>
          <a:p>
            <a:pPr algn="ctr"/>
            <a:r>
              <a:rPr lang="en-US" altLang="en-US" sz="5400" b="0" dirty="0">
                <a:latin typeface="Reducto Condensed SSi" panose="020B0500000000000000" pitchFamily="34" charset="0"/>
              </a:rPr>
              <a:t>Clear Gains Vision</a:t>
            </a:r>
          </a:p>
        </p:txBody>
      </p:sp>
      <p:sp>
        <p:nvSpPr>
          <p:cNvPr id="9219" name="Text Placeholder 3"/>
          <p:cNvSpPr>
            <a:spLocks noGrp="1"/>
          </p:cNvSpPr>
          <p:nvPr>
            <p:ph type="body" sz="half" idx="2"/>
          </p:nvPr>
        </p:nvSpPr>
        <p:spPr>
          <a:xfrm>
            <a:off x="808904" y="2514600"/>
            <a:ext cx="3009034" cy="2761344"/>
          </a:xfrm>
        </p:spPr>
        <p:txBody>
          <a:bodyPr>
            <a:noAutofit/>
          </a:bodyPr>
          <a:lstStyle/>
          <a:p>
            <a:pPr algn="ctr"/>
            <a:r>
              <a:rPr lang="en-US" altLang="en-US" sz="3600" dirty="0" smtClean="0"/>
              <a:t>Smoke-free </a:t>
            </a:r>
            <a:r>
              <a:rPr lang="en-US" altLang="en-US" sz="3600" dirty="0"/>
              <a:t>housing is available to all Wisconsin </a:t>
            </a:r>
            <a:r>
              <a:rPr lang="en-US" altLang="en-US" sz="3600" dirty="0" smtClean="0"/>
              <a:t>residents</a:t>
            </a:r>
            <a:endParaRPr lang="en-US" altLang="en-US" sz="3600" dirty="0"/>
          </a:p>
        </p:txBody>
      </p:sp>
      <p:pic>
        <p:nvPicPr>
          <p:cNvPr id="922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69353" y="690563"/>
            <a:ext cx="3922568" cy="5017434"/>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9221" name="TextBox 6"/>
          <p:cNvSpPr txBox="1">
            <a:spLocks noChangeArrowheads="1"/>
          </p:cNvSpPr>
          <p:nvPr/>
        </p:nvSpPr>
        <p:spPr bwMode="auto">
          <a:xfrm>
            <a:off x="0" y="6340630"/>
            <a:ext cx="8138103" cy="575302"/>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nchor="ctr">
            <a:spAutoFit/>
          </a:bodyPr>
          <a:lstStyle>
            <a:lvl1pPr algn="l">
              <a:spcBef>
                <a:spcPct val="20000"/>
              </a:spcBef>
              <a:buFont typeface="Arial" charset="0"/>
              <a:buChar char="•"/>
              <a:defRPr sz="3200">
                <a:solidFill>
                  <a:schemeClr val="tx1"/>
                </a:solidFill>
                <a:latin typeface="Calibri" pitchFamily="34" charset="0"/>
              </a:defRPr>
            </a:lvl1pPr>
            <a:lvl2pPr marL="742950" indent="-285750" algn="l">
              <a:spcBef>
                <a:spcPct val="20000"/>
              </a:spcBef>
              <a:buFont typeface="Arial" charset="0"/>
              <a:buChar char="–"/>
              <a:defRPr sz="2800">
                <a:solidFill>
                  <a:schemeClr val="tx1"/>
                </a:solidFill>
                <a:latin typeface="Calibri" pitchFamily="34" charset="0"/>
              </a:defRPr>
            </a:lvl2pPr>
            <a:lvl3pPr marL="1143000" indent="-228600" algn="l">
              <a:spcBef>
                <a:spcPct val="20000"/>
              </a:spcBef>
              <a:buFont typeface="Arial" charset="0"/>
              <a:buChar char="•"/>
              <a:defRPr sz="2400">
                <a:solidFill>
                  <a:schemeClr val="tx1"/>
                </a:solidFill>
                <a:latin typeface="Calibri" pitchFamily="34" charset="0"/>
              </a:defRPr>
            </a:lvl3pPr>
            <a:lvl4pPr marL="1600200" indent="-228600" algn="l">
              <a:spcBef>
                <a:spcPct val="20000"/>
              </a:spcBef>
              <a:buFont typeface="Arial" charset="0"/>
              <a:buChar char="–"/>
              <a:defRPr sz="2000">
                <a:solidFill>
                  <a:schemeClr val="tx1"/>
                </a:solidFill>
                <a:latin typeface="Calibri" pitchFamily="34" charset="0"/>
              </a:defRPr>
            </a:lvl4pPr>
            <a:lvl5pPr marL="2057400" indent="-228600" algn="l">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500" dirty="0">
                <a:solidFill>
                  <a:schemeClr val="bg1"/>
                </a:solidFill>
                <a:latin typeface="Arial Narrow" pitchFamily="34" charset="0"/>
              </a:rPr>
              <a:t> </a:t>
            </a:r>
            <a:r>
              <a:rPr lang="en-US" altLang="en-US" dirty="0">
                <a:solidFill>
                  <a:schemeClr val="bg1"/>
                </a:solidFill>
                <a:latin typeface="+mj-lt"/>
              </a:rPr>
              <a:t>www.wismokefreehousing.com</a:t>
            </a:r>
            <a:endParaRPr lang="en-US" altLang="en-US" sz="2740" dirty="0">
              <a:solidFill>
                <a:schemeClr val="bg1"/>
              </a:solidFill>
              <a:latin typeface="+mj-lt"/>
            </a:endParaRPr>
          </a:p>
        </p:txBody>
      </p:sp>
      <p:pic>
        <p:nvPicPr>
          <p:cNvPr id="9222"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8103" y="5566522"/>
            <a:ext cx="1005897"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401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6600" dirty="0" smtClean="0"/>
              <a:t>Questions</a:t>
            </a:r>
            <a:r>
              <a:rPr lang="en-US" dirty="0" smtClean="0"/>
              <a:t>?</a:t>
            </a:r>
            <a:endParaRPr lang="en-US" dirty="0"/>
          </a:p>
        </p:txBody>
      </p:sp>
      <p:sp>
        <p:nvSpPr>
          <p:cNvPr id="8" name="Content Placeholder 7"/>
          <p:cNvSpPr>
            <a:spLocks noGrp="1"/>
          </p:cNvSpPr>
          <p:nvPr>
            <p:ph sz="half" idx="2"/>
          </p:nvPr>
        </p:nvSpPr>
        <p:spPr/>
        <p:txBody>
          <a:bodyPr/>
          <a:lstStyle/>
          <a:p>
            <a:pPr marL="0" indent="0">
              <a:buNone/>
            </a:pPr>
            <a:r>
              <a:rPr lang="en-US" dirty="0" smtClean="0"/>
              <a:t>Emma Kane</a:t>
            </a:r>
          </a:p>
          <a:p>
            <a:pPr marL="0" indent="0">
              <a:buNone/>
            </a:pPr>
            <a:r>
              <a:rPr lang="en-US" dirty="0" smtClean="0">
                <a:hlinkClick r:id="rId3"/>
              </a:rPr>
              <a:t>Emma.Kane@Lung.org</a:t>
            </a:r>
            <a:r>
              <a:rPr lang="en-US" dirty="0" smtClean="0"/>
              <a:t> </a:t>
            </a:r>
            <a:endParaRPr lang="en-US" dirty="0"/>
          </a:p>
          <a:p>
            <a:pPr marL="0" indent="0">
              <a:buNone/>
            </a:pPr>
            <a:r>
              <a:rPr lang="en-US" dirty="0"/>
              <a:t>262-703-4842</a:t>
            </a:r>
          </a:p>
          <a:p>
            <a:pPr marL="0" indent="0">
              <a:buNone/>
            </a:pPr>
            <a:endParaRPr lang="en-US" dirty="0" smtClean="0"/>
          </a:p>
          <a:p>
            <a:pPr marL="0" indent="0">
              <a:buNone/>
            </a:pPr>
            <a:r>
              <a:rPr lang="en-US" dirty="0" smtClean="0"/>
              <a:t>Jaime Zach</a:t>
            </a:r>
          </a:p>
          <a:p>
            <a:pPr marL="0" indent="0">
              <a:buNone/>
            </a:pPr>
            <a:r>
              <a:rPr lang="en-US" dirty="0" smtClean="0">
                <a:hlinkClick r:id="rId4"/>
              </a:rPr>
              <a:t>Jaime.Zach@Lung.org</a:t>
            </a:r>
            <a:endParaRPr lang="en-US" dirty="0" smtClean="0"/>
          </a:p>
          <a:p>
            <a:pPr marL="0" indent="0">
              <a:buNone/>
            </a:pPr>
            <a:r>
              <a:rPr lang="en-US" dirty="0" smtClean="0"/>
              <a:t>262-703-4834</a:t>
            </a:r>
            <a:endParaRPr lang="en-US"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346" t="3572" r="10800" b="3572"/>
          <a:stretch/>
        </p:blipFill>
        <p:spPr>
          <a:xfrm>
            <a:off x="533400" y="228600"/>
            <a:ext cx="3069772" cy="5943600"/>
          </a:xfrm>
          <a:prstGeom prst="rect">
            <a:avLst/>
          </a:prstGeom>
        </p:spPr>
      </p:pic>
      <p:sp>
        <p:nvSpPr>
          <p:cNvPr id="5" name="TextBox 4"/>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spTree>
    <p:extLst>
      <p:ext uri="{BB962C8B-B14F-4D97-AF65-F5344CB8AC3E}">
        <p14:creationId xmlns:p14="http://schemas.microsoft.com/office/powerpoint/2010/main" val="639057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Public Housing Mandate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9" y="1066800"/>
            <a:ext cx="5235365" cy="5235365"/>
          </a:xfrm>
          <a:prstGeom prst="rect">
            <a:avLst/>
          </a:prstGeom>
        </p:spPr>
      </p:pic>
      <p:sp>
        <p:nvSpPr>
          <p:cNvPr id="8" name="TextBox 7"/>
          <p:cNvSpPr txBox="1"/>
          <p:nvPr/>
        </p:nvSpPr>
        <p:spPr>
          <a:xfrm>
            <a:off x="0" y="6357610"/>
            <a:ext cx="8081717" cy="523220"/>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www.wismokefreehousing.com</a:t>
            </a:r>
            <a:endParaRPr lang="en-US" sz="2740" b="1" dirty="0">
              <a:solidFill>
                <a:schemeClr val="bg1"/>
              </a:solidFill>
              <a:latin typeface="Arial Narrow" panose="020B0606020202030204" pitchFamily="34" charset="0"/>
            </a:endParaRPr>
          </a:p>
        </p:txBody>
      </p:sp>
      <p:pic>
        <p:nvPicPr>
          <p:cNvPr id="9"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1717" y="5575345"/>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866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962400" cy="1143000"/>
          </a:xfrm>
        </p:spPr>
        <p:txBody>
          <a:bodyPr>
            <a:noAutofit/>
          </a:bodyPr>
          <a:lstStyle/>
          <a:p>
            <a:pPr algn="l"/>
            <a:r>
              <a:rPr lang="en-US" dirty="0" smtClean="0"/>
              <a:t>Smoke-free Public Housing</a:t>
            </a:r>
            <a:endParaRPr lang="en-US" dirty="0"/>
          </a:p>
        </p:txBody>
      </p:sp>
      <p:sp>
        <p:nvSpPr>
          <p:cNvPr id="5" name="Content Placeholder 4"/>
          <p:cNvSpPr>
            <a:spLocks noGrp="1"/>
          </p:cNvSpPr>
          <p:nvPr>
            <p:ph idx="1"/>
          </p:nvPr>
        </p:nvSpPr>
        <p:spPr>
          <a:xfrm>
            <a:off x="457200" y="1874837"/>
            <a:ext cx="4038600" cy="4525963"/>
          </a:xfrm>
        </p:spPr>
        <p:txBody>
          <a:bodyPr/>
          <a:lstStyle/>
          <a:p>
            <a:r>
              <a:rPr lang="en-US" dirty="0" smtClean="0"/>
              <a:t>Reduce tobacco use</a:t>
            </a:r>
          </a:p>
          <a:p>
            <a:r>
              <a:rPr lang="en-US" dirty="0" smtClean="0"/>
              <a:t>Reduce secondhand smoke exposure</a:t>
            </a:r>
          </a:p>
          <a:p>
            <a:r>
              <a:rPr lang="en-US" dirty="0" smtClean="0"/>
              <a:t>Save money</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539" r="30674"/>
          <a:stretch/>
        </p:blipFill>
        <p:spPr>
          <a:xfrm flipH="1">
            <a:off x="4638674" y="-203199"/>
            <a:ext cx="4733926" cy="660399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6354763"/>
            <a:ext cx="79803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600" y="5629275"/>
            <a:ext cx="9747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042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941795" y="1752320"/>
            <a:ext cx="3549463" cy="2620775"/>
          </a:xfrm>
        </p:spPr>
        <p:txBody>
          <a:bodyPr/>
          <a:lstStyle/>
          <a:p>
            <a:pPr>
              <a:defRPr/>
            </a:pPr>
            <a:r>
              <a:rPr lang="en-US" dirty="0">
                <a:latin typeface="Calibri" charset="0"/>
                <a:ea typeface="ＭＳ Ｐゴシック" charset="0"/>
                <a:cs typeface="+mj-cs"/>
              </a:rPr>
              <a:t>Less Risk of Fire Damage</a:t>
            </a:r>
          </a:p>
        </p:txBody>
      </p:sp>
      <p:pic>
        <p:nvPicPr>
          <p:cNvPr id="30723" name="Picture 5" descr="C:\Users\sapple\AppData\Local\Microsoft\Windows\Temporary Internet Files\Content.IE5\20IIMG0O\MP900405014[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375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8588" y="5566522"/>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p:cNvSpPr txBox="1">
            <a:spLocks noChangeArrowheads="1"/>
          </p:cNvSpPr>
          <p:nvPr/>
        </p:nvSpPr>
        <p:spPr bwMode="auto">
          <a:xfrm>
            <a:off x="0" y="6363346"/>
            <a:ext cx="7978588" cy="511658"/>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nchor="ctr">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2735" dirty="0">
                <a:solidFill>
                  <a:schemeClr val="bg1"/>
                </a:solidFill>
                <a:latin typeface="Arial Narrow" panose="020B0606020202030204" pitchFamily="34" charset="0"/>
              </a:rPr>
              <a:t> www.wismokefreehousing.com</a:t>
            </a:r>
          </a:p>
        </p:txBody>
      </p:sp>
    </p:spTree>
    <p:extLst>
      <p:ext uri="{BB962C8B-B14F-4D97-AF65-F5344CB8AC3E}">
        <p14:creationId xmlns:p14="http://schemas.microsoft.com/office/powerpoint/2010/main" val="92507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06" y="513977"/>
            <a:ext cx="8539843" cy="701155"/>
          </a:xfrm>
        </p:spPr>
        <p:txBody>
          <a:bodyPr>
            <a:noAutofit/>
          </a:bodyPr>
          <a:lstStyle/>
          <a:p>
            <a:pPr algn="ctr"/>
            <a:r>
              <a:rPr lang="en-US" sz="6000" dirty="0" smtClean="0"/>
              <a:t>Clear Gains Network Partners </a:t>
            </a:r>
            <a:endParaRPr lang="en-US" sz="6000" dirty="0"/>
          </a:p>
        </p:txBody>
      </p:sp>
      <p:grpSp>
        <p:nvGrpSpPr>
          <p:cNvPr id="3" name="Group 2"/>
          <p:cNvGrpSpPr/>
          <p:nvPr/>
        </p:nvGrpSpPr>
        <p:grpSpPr>
          <a:xfrm>
            <a:off x="536159" y="1564787"/>
            <a:ext cx="7483623" cy="2481101"/>
            <a:chOff x="-2193096" y="272120"/>
            <a:chExt cx="10366071" cy="4584929"/>
          </a:xfrm>
        </p:grpSpPr>
        <p:pic>
          <p:nvPicPr>
            <p:cNvPr id="4" name="Picture 3" descr="http://www.wismokefreehousing.com/images/partner-logos/wah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096" y="272120"/>
              <a:ext cx="1897062" cy="165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wismokefreehousing.com/images/partner-logos/afi.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270" y="2063650"/>
              <a:ext cx="2191171" cy="163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UW-CTR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34" y="4343336"/>
              <a:ext cx="1607731" cy="51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VAA Logo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1519" y="531377"/>
              <a:ext cx="1131456" cy="12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a:spLocks noChangeArrowheads="1"/>
          </p:cNvSpPr>
          <p:nvPr/>
        </p:nvSpPr>
        <p:spPr bwMode="auto">
          <a:xfrm>
            <a:off x="0" y="6349893"/>
            <a:ext cx="8229600" cy="543502"/>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0567" tIns="25283" rIns="50567" bIns="25283" anchor="ctr">
            <a:spAutoFit/>
          </a:bodyPr>
          <a:lstStyle>
            <a:lvl1pPr>
              <a:spcBef>
                <a:spcPct val="20000"/>
              </a:spcBef>
              <a:buSzPct val="10000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SzTx/>
              <a:buFontTx/>
              <a:buNone/>
            </a:pPr>
            <a:r>
              <a:rPr lang="en-US" altLang="en-US" sz="1538" dirty="0">
                <a:solidFill>
                  <a:schemeClr val="bg1"/>
                </a:solidFill>
                <a:latin typeface="Arial Narrow" panose="020B0606020202030204" pitchFamily="34" charset="0"/>
              </a:rPr>
              <a:t> </a:t>
            </a:r>
            <a:r>
              <a:rPr lang="en-US" altLang="en-US" dirty="0">
                <a:solidFill>
                  <a:schemeClr val="bg1"/>
                </a:solidFill>
                <a:latin typeface="+mj-lt"/>
              </a:rPr>
              <a:t>www.wismokefreehousing.com</a:t>
            </a:r>
            <a:endParaRPr lang="en-US" altLang="en-US" sz="2740" dirty="0">
              <a:solidFill>
                <a:schemeClr val="bg1"/>
              </a:solidFill>
              <a:latin typeface="+mj-lt"/>
            </a:endParaRPr>
          </a:p>
        </p:txBody>
      </p:sp>
      <p:pic>
        <p:nvPicPr>
          <p:cNvPr id="19" name="Content Placeholder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9600" y="5715000"/>
            <a:ext cx="88899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99198" y="4403572"/>
            <a:ext cx="1006567" cy="966304"/>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54901" y="3701424"/>
            <a:ext cx="892567" cy="536331"/>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3454" y="1653811"/>
            <a:ext cx="1117490" cy="75645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79787" y="1959787"/>
            <a:ext cx="1111896" cy="433640"/>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23701" y="3452365"/>
            <a:ext cx="1561338" cy="936803"/>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75174" y="3334729"/>
            <a:ext cx="785557" cy="877739"/>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90049" y="2587059"/>
            <a:ext cx="929704" cy="734625"/>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45942" y="1752038"/>
            <a:ext cx="1244021" cy="679392"/>
          </a:xfrm>
          <a:prstGeom prst="rect">
            <a:avLst/>
          </a:prstGeom>
        </p:spPr>
      </p:pic>
      <p:pic>
        <p:nvPicPr>
          <p:cNvPr id="13" name="Picture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24259" y="2558670"/>
            <a:ext cx="1170400" cy="799405"/>
          </a:xfrm>
          <a:prstGeom prst="rect">
            <a:avLst/>
          </a:prstGeom>
        </p:spPr>
      </p:pic>
      <p:pic>
        <p:nvPicPr>
          <p:cNvPr id="15" name="Picture 1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46136" y="2699626"/>
            <a:ext cx="1582733" cy="546299"/>
          </a:xfrm>
          <a:prstGeom prst="rect">
            <a:avLst/>
          </a:prstGeom>
        </p:spPr>
      </p:pic>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476616" y="4406384"/>
            <a:ext cx="872243" cy="883670"/>
          </a:xfrm>
          <a:prstGeom prst="rect">
            <a:avLst/>
          </a:prstGeom>
        </p:spPr>
      </p:pic>
      <p:pic>
        <p:nvPicPr>
          <p:cNvPr id="24" name="Picture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64748" y="4504012"/>
            <a:ext cx="818561" cy="873132"/>
          </a:xfrm>
          <a:prstGeom prst="rect">
            <a:avLst/>
          </a:prstGeom>
        </p:spPr>
      </p:pic>
      <p:pic>
        <p:nvPicPr>
          <p:cNvPr id="30" name="Picture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6660" y="3652706"/>
            <a:ext cx="1189053" cy="447533"/>
          </a:xfrm>
          <a:prstGeom prst="rect">
            <a:avLst/>
          </a:prstGeom>
        </p:spPr>
      </p:pic>
      <p:pic>
        <p:nvPicPr>
          <p:cNvPr id="6" name="Picture 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202945" y="4511280"/>
            <a:ext cx="1104515" cy="858596"/>
          </a:xfrm>
          <a:prstGeom prst="rect">
            <a:avLst/>
          </a:prstGeom>
        </p:spPr>
      </p:pic>
      <p:pic>
        <p:nvPicPr>
          <p:cNvPr id="16" name="Picture 15"/>
          <p:cNvPicPr>
            <a:picLocks noChangeAspect="1"/>
          </p:cNvPicPr>
          <p:nvPr/>
        </p:nvPicPr>
        <p:blipFill rotWithShape="1">
          <a:blip r:embed="rId25"/>
          <a:srcRect l="10526" t="16643" r="80483" b="40084"/>
          <a:stretch/>
        </p:blipFill>
        <p:spPr>
          <a:xfrm>
            <a:off x="1015564" y="4409221"/>
            <a:ext cx="894268" cy="850645"/>
          </a:xfrm>
          <a:prstGeom prst="rect">
            <a:avLst/>
          </a:prstGeom>
        </p:spPr>
      </p:pic>
    </p:spTree>
    <p:extLst>
      <p:ext uri="{BB962C8B-B14F-4D97-AF65-F5344CB8AC3E}">
        <p14:creationId xmlns:p14="http://schemas.microsoft.com/office/powerpoint/2010/main" val="2394051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359394"/>
            <a:ext cx="7140388" cy="267820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267" name="Title 1"/>
          <p:cNvSpPr>
            <a:spLocks noGrp="1"/>
          </p:cNvSpPr>
          <p:nvPr>
            <p:ph type="title"/>
          </p:nvPr>
        </p:nvSpPr>
        <p:spPr>
          <a:xfrm>
            <a:off x="530879" y="344581"/>
            <a:ext cx="8170489" cy="1143000"/>
          </a:xfrm>
        </p:spPr>
        <p:txBody>
          <a:bodyPr>
            <a:normAutofit/>
          </a:bodyPr>
          <a:lstStyle/>
          <a:p>
            <a:r>
              <a:rPr lang="en-US" altLang="en-US" dirty="0" smtClean="0"/>
              <a:t>Smoke-Free Housing: A Billowing Trend</a:t>
            </a:r>
          </a:p>
        </p:txBody>
      </p:sp>
      <p:sp>
        <p:nvSpPr>
          <p:cNvPr id="11268" name="TextBox 6"/>
          <p:cNvSpPr txBox="1">
            <a:spLocks noChangeArrowheads="1"/>
          </p:cNvSpPr>
          <p:nvPr/>
        </p:nvSpPr>
        <p:spPr bwMode="auto">
          <a:xfrm>
            <a:off x="0" y="6335193"/>
            <a:ext cx="7978588" cy="584775"/>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471" dirty="0">
                <a:solidFill>
                  <a:schemeClr val="bg1"/>
                </a:solidFill>
                <a:latin typeface="Arial Narrow" panose="020B0606020202030204" pitchFamily="34" charset="0"/>
              </a:rPr>
              <a:t> </a:t>
            </a:r>
            <a:r>
              <a:rPr lang="en-US" altLang="en-US" dirty="0">
                <a:solidFill>
                  <a:schemeClr val="bg1"/>
                </a:solidFill>
                <a:latin typeface="+mj-lt"/>
              </a:rPr>
              <a:t>www.wismokefreehousing.com</a:t>
            </a:r>
            <a:endParaRPr lang="en-US" altLang="en-US" sz="2740" dirty="0">
              <a:solidFill>
                <a:schemeClr val="bg1"/>
              </a:solidFill>
              <a:latin typeface="+mj-lt"/>
            </a:endParaRPr>
          </a:p>
        </p:txBody>
      </p:sp>
      <p:pic>
        <p:nvPicPr>
          <p:cNvPr id="11269"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8588" y="5544110"/>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descr="The Millennium Housing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680" y="4408115"/>
            <a:ext cx="1741114" cy="122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5552" y="4568008"/>
            <a:ext cx="3569350" cy="11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8" y="4568008"/>
            <a:ext cx="2437278" cy="10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024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dirty="0" smtClean="0"/>
              <a:t>74 Housing Authorities are Smoke-free</a:t>
            </a:r>
          </a:p>
        </p:txBody>
      </p:sp>
      <p:sp>
        <p:nvSpPr>
          <p:cNvPr id="13315" name="Content Placeholder 2"/>
          <p:cNvSpPr>
            <a:spLocks noGrp="1"/>
          </p:cNvSpPr>
          <p:nvPr>
            <p:ph idx="1"/>
          </p:nvPr>
        </p:nvSpPr>
        <p:spPr>
          <a:xfrm>
            <a:off x="578504" y="1545012"/>
            <a:ext cx="7986993" cy="4527176"/>
          </a:xfrm>
        </p:spPr>
        <p:txBody>
          <a:bodyPr/>
          <a:lstStyle/>
          <a:p>
            <a:pPr marL="0" indent="0">
              <a:buNone/>
            </a:pPr>
            <a:r>
              <a:rPr lang="en-US" altLang="en-US" smtClean="0"/>
              <a:t>	</a:t>
            </a:r>
          </a:p>
        </p:txBody>
      </p:sp>
      <p:sp>
        <p:nvSpPr>
          <p:cNvPr id="13316" name="TextBox 6"/>
          <p:cNvSpPr txBox="1">
            <a:spLocks noChangeArrowheads="1"/>
          </p:cNvSpPr>
          <p:nvPr/>
        </p:nvSpPr>
        <p:spPr bwMode="auto">
          <a:xfrm>
            <a:off x="0" y="6370586"/>
            <a:ext cx="7978588" cy="513987"/>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471" dirty="0">
                <a:solidFill>
                  <a:schemeClr val="bg1"/>
                </a:solidFill>
                <a:latin typeface="Arial Narrow" panose="020B0606020202030204" pitchFamily="34" charset="0"/>
              </a:rPr>
              <a:t> </a:t>
            </a:r>
            <a:r>
              <a:rPr lang="en-US" altLang="en-US" sz="2740" dirty="0">
                <a:solidFill>
                  <a:schemeClr val="bg1"/>
                </a:solidFill>
                <a:latin typeface="Arial Narrow" panose="020B0606020202030204" pitchFamily="34" charset="0"/>
              </a:rPr>
              <a:t>www.wismokefreehousing.com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13524"/>
            <a:ext cx="1909979" cy="19099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1193" y="1806496"/>
            <a:ext cx="4085807" cy="131800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4709" y="1679218"/>
            <a:ext cx="2088497" cy="16842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049" y="4199558"/>
            <a:ext cx="2317096" cy="73171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5983" y="3497695"/>
            <a:ext cx="3220173" cy="214287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3508" y="3617679"/>
            <a:ext cx="1781175" cy="1895475"/>
          </a:xfrm>
          <a:prstGeom prst="rect">
            <a:avLst/>
          </a:prstGeom>
        </p:spPr>
      </p:pic>
      <p:sp>
        <p:nvSpPr>
          <p:cNvPr id="12" name="TextBox 11"/>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13" name="Content Placeholder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7687" y="5600700"/>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954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dirty="0" smtClean="0"/>
              <a:t>Importance of Smoke-Free Housing</a:t>
            </a:r>
          </a:p>
        </p:txBody>
      </p:sp>
      <p:sp>
        <p:nvSpPr>
          <p:cNvPr id="13315" name="Content Placeholder 2"/>
          <p:cNvSpPr>
            <a:spLocks noGrp="1"/>
          </p:cNvSpPr>
          <p:nvPr>
            <p:ph sz="half" idx="1"/>
          </p:nvPr>
        </p:nvSpPr>
        <p:spPr>
          <a:xfrm>
            <a:off x="457200" y="1600200"/>
            <a:ext cx="1828800" cy="1828800"/>
          </a:xfrm>
        </p:spPr>
        <p:txBody>
          <a:bodyPr/>
          <a:lstStyle/>
          <a:p>
            <a:pPr marL="0" indent="0">
              <a:buNone/>
            </a:pPr>
            <a:r>
              <a:rPr lang="en-US" altLang="en-US" dirty="0" smtClean="0"/>
              <a:t>	</a:t>
            </a:r>
          </a:p>
        </p:txBody>
      </p:sp>
      <p:sp>
        <p:nvSpPr>
          <p:cNvPr id="13316" name="TextBox 6"/>
          <p:cNvSpPr txBox="1">
            <a:spLocks noChangeArrowheads="1"/>
          </p:cNvSpPr>
          <p:nvPr/>
        </p:nvSpPr>
        <p:spPr bwMode="auto">
          <a:xfrm>
            <a:off x="0" y="6370586"/>
            <a:ext cx="7978588" cy="513987"/>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471" dirty="0">
                <a:solidFill>
                  <a:schemeClr val="bg1"/>
                </a:solidFill>
                <a:latin typeface="Arial Narrow" panose="020B0606020202030204" pitchFamily="34" charset="0"/>
              </a:rPr>
              <a:t> </a:t>
            </a:r>
            <a:r>
              <a:rPr lang="en-US" altLang="en-US" sz="2740" dirty="0">
                <a:solidFill>
                  <a:schemeClr val="bg1"/>
                </a:solidFill>
                <a:latin typeface="Arial Narrow" panose="020B0606020202030204" pitchFamily="34" charset="0"/>
              </a:rPr>
              <a:t>www.wismokefreehousing.com</a:t>
            </a:r>
          </a:p>
        </p:txBody>
      </p:sp>
      <p:sp>
        <p:nvSpPr>
          <p:cNvPr id="12" name="TextBox 11"/>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1026" name="Picture 2" descr="Image result for fire servi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83"/>
          <a:stretch/>
        </p:blipFill>
        <p:spPr bwMode="auto">
          <a:xfrm>
            <a:off x="-1" y="2189352"/>
            <a:ext cx="4343399" cy="31264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mergency medical services"/>
          <p:cNvPicPr>
            <a:picLocks noChangeAspect="1" noChangeArrowheads="1"/>
          </p:cNvPicPr>
          <p:nvPr/>
        </p:nvPicPr>
        <p:blipFill rotWithShape="1">
          <a:blip r:embed="rId4">
            <a:extLst>
              <a:ext uri="{28A0092B-C50C-407E-A947-70E740481C1C}">
                <a14:useLocalDpi xmlns:a14="http://schemas.microsoft.com/office/drawing/2010/main" val="0"/>
              </a:ext>
            </a:extLst>
          </a:blip>
          <a:srcRect r="17222"/>
          <a:stretch/>
        </p:blipFill>
        <p:spPr bwMode="auto">
          <a:xfrm>
            <a:off x="4343399" y="2186120"/>
            <a:ext cx="4779105" cy="3127248"/>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7687" y="5628715"/>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271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sz="4800" dirty="0" smtClean="0"/>
              <a:t>Tobacco Use Impacts all EMS</a:t>
            </a:r>
          </a:p>
        </p:txBody>
      </p:sp>
      <p:sp>
        <p:nvSpPr>
          <p:cNvPr id="13315" name="Content Placeholder 2"/>
          <p:cNvSpPr>
            <a:spLocks noGrp="1"/>
          </p:cNvSpPr>
          <p:nvPr>
            <p:ph idx="1"/>
          </p:nvPr>
        </p:nvSpPr>
        <p:spPr/>
        <p:txBody>
          <a:bodyPr anchor="t"/>
          <a:lstStyle/>
          <a:p>
            <a:pPr marL="514350" indent="-514350">
              <a:buFont typeface="+mj-lt"/>
              <a:buAutoNum type="arabicPeriod"/>
            </a:pPr>
            <a:r>
              <a:rPr lang="en-US" altLang="en-US" dirty="0" smtClean="0"/>
              <a:t>Community Health</a:t>
            </a:r>
          </a:p>
          <a:p>
            <a:pPr marL="514350" indent="-514350">
              <a:buFont typeface="+mj-lt"/>
              <a:buAutoNum type="arabicPeriod"/>
            </a:pPr>
            <a:r>
              <a:rPr lang="en-US" altLang="en-US" dirty="0" smtClean="0"/>
              <a:t>Resources and Resource Utilization</a:t>
            </a:r>
          </a:p>
          <a:p>
            <a:pPr marL="514350" indent="-514350">
              <a:buFont typeface="+mj-lt"/>
              <a:buAutoNum type="arabicPeriod"/>
            </a:pPr>
            <a:r>
              <a:rPr lang="en-US" altLang="en-US" dirty="0" smtClean="0"/>
              <a:t>Fire Risk &amp; Fatality </a:t>
            </a:r>
          </a:p>
        </p:txBody>
      </p:sp>
      <p:sp>
        <p:nvSpPr>
          <p:cNvPr id="13316" name="TextBox 6"/>
          <p:cNvSpPr txBox="1">
            <a:spLocks noChangeArrowheads="1"/>
          </p:cNvSpPr>
          <p:nvPr/>
        </p:nvSpPr>
        <p:spPr bwMode="auto">
          <a:xfrm>
            <a:off x="0" y="6370586"/>
            <a:ext cx="7978588" cy="513987"/>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471" dirty="0">
                <a:solidFill>
                  <a:schemeClr val="bg1"/>
                </a:solidFill>
                <a:latin typeface="Arial Narrow" panose="020B0606020202030204" pitchFamily="34" charset="0"/>
              </a:rPr>
              <a:t> </a:t>
            </a:r>
            <a:r>
              <a:rPr lang="en-US" altLang="en-US" sz="2740" dirty="0">
                <a:solidFill>
                  <a:schemeClr val="bg1"/>
                </a:solidFill>
                <a:latin typeface="Arial Narrow" panose="020B0606020202030204" pitchFamily="34" charset="0"/>
              </a:rPr>
              <a:t>www.wismokefreehousing.com</a:t>
            </a:r>
          </a:p>
        </p:txBody>
      </p:sp>
      <p:sp>
        <p:nvSpPr>
          <p:cNvPr id="12" name="TextBox 11"/>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687" y="5628715"/>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37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dirty="0" smtClean="0"/>
              <a:t>Fire Risk</a:t>
            </a:r>
          </a:p>
        </p:txBody>
      </p:sp>
      <p:sp>
        <p:nvSpPr>
          <p:cNvPr id="13315" name="Content Placeholder 2"/>
          <p:cNvSpPr>
            <a:spLocks noGrp="1"/>
          </p:cNvSpPr>
          <p:nvPr>
            <p:ph idx="1"/>
          </p:nvPr>
        </p:nvSpPr>
        <p:spPr/>
        <p:txBody>
          <a:bodyPr>
            <a:normAutofit lnSpcReduction="10000"/>
          </a:bodyPr>
          <a:lstStyle/>
          <a:p>
            <a:pPr marL="0" indent="0">
              <a:buNone/>
            </a:pPr>
            <a:r>
              <a:rPr lang="en-US" dirty="0"/>
              <a:t>On average, U.S. fire departments responded to: </a:t>
            </a:r>
            <a:endParaRPr lang="en-US" dirty="0" smtClean="0"/>
          </a:p>
          <a:p>
            <a:r>
              <a:rPr lang="en-US" dirty="0" smtClean="0"/>
              <a:t>A fire every </a:t>
            </a:r>
            <a:r>
              <a:rPr lang="en-US" b="1" dirty="0" smtClean="0"/>
              <a:t>23 seconds </a:t>
            </a:r>
          </a:p>
          <a:p>
            <a:r>
              <a:rPr lang="en-US" dirty="0" smtClean="0"/>
              <a:t>A structure </a:t>
            </a:r>
            <a:r>
              <a:rPr lang="en-US" dirty="0"/>
              <a:t>fire every </a:t>
            </a:r>
            <a:r>
              <a:rPr lang="en-US" b="1" dirty="0"/>
              <a:t>63 seconds </a:t>
            </a:r>
          </a:p>
          <a:p>
            <a:r>
              <a:rPr lang="en-US" b="1" dirty="0" smtClean="0"/>
              <a:t>A home </a:t>
            </a:r>
            <a:r>
              <a:rPr lang="en-US" b="1" dirty="0"/>
              <a:t>fire every </a:t>
            </a:r>
            <a:r>
              <a:rPr lang="en-US" b="1" dirty="0">
                <a:effectLst>
                  <a:outerShdw blurRad="38100" dist="38100" dir="2700000" algn="tl">
                    <a:srgbClr val="000000">
                      <a:alpha val="43137"/>
                    </a:srgbClr>
                  </a:outerShdw>
                </a:effectLst>
              </a:rPr>
              <a:t>86 seconds </a:t>
            </a:r>
            <a:endParaRPr lang="en-US" b="1" dirty="0" smtClean="0">
              <a:effectLst>
                <a:outerShdw blurRad="38100" dist="38100" dir="2700000" algn="tl">
                  <a:srgbClr val="000000">
                    <a:alpha val="43137"/>
                  </a:srgbClr>
                </a:outerShdw>
              </a:effectLst>
            </a:endParaRPr>
          </a:p>
          <a:p>
            <a:r>
              <a:rPr lang="en-US" dirty="0" smtClean="0"/>
              <a:t>An </a:t>
            </a:r>
            <a:r>
              <a:rPr lang="en-US" dirty="0"/>
              <a:t>outside or unclassified fire every </a:t>
            </a:r>
            <a:r>
              <a:rPr lang="en-US" b="1" dirty="0"/>
              <a:t>52 seconds </a:t>
            </a:r>
            <a:endParaRPr lang="en-US" b="1" dirty="0" smtClean="0"/>
          </a:p>
          <a:p>
            <a:r>
              <a:rPr lang="en-US" dirty="0" smtClean="0"/>
              <a:t>A highway </a:t>
            </a:r>
            <a:r>
              <a:rPr lang="en-US" dirty="0"/>
              <a:t>vehicle fire every 181 seconds </a:t>
            </a:r>
            <a:endParaRPr lang="en-US" dirty="0" smtClean="0"/>
          </a:p>
          <a:p>
            <a:pPr marL="0" indent="0" algn="ctr">
              <a:buNone/>
            </a:pPr>
            <a:r>
              <a:rPr lang="en-US" altLang="en-US" sz="1400" dirty="0" smtClean="0"/>
              <a:t>-NFPA</a:t>
            </a:r>
            <a:r>
              <a:rPr lang="en-US" altLang="en-US" sz="1400" dirty="0" smtClean="0"/>
              <a:t>, 2015</a:t>
            </a:r>
          </a:p>
        </p:txBody>
      </p:sp>
      <p:sp>
        <p:nvSpPr>
          <p:cNvPr id="13316" name="TextBox 6"/>
          <p:cNvSpPr txBox="1">
            <a:spLocks noChangeArrowheads="1"/>
          </p:cNvSpPr>
          <p:nvPr/>
        </p:nvSpPr>
        <p:spPr bwMode="auto">
          <a:xfrm>
            <a:off x="0" y="6370586"/>
            <a:ext cx="7978588" cy="513987"/>
          </a:xfrm>
          <a:prstGeom prst="rect">
            <a:avLst/>
          </a:prstGeom>
          <a:solidFill>
            <a:srgbClr val="4DC2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471" dirty="0">
                <a:solidFill>
                  <a:schemeClr val="bg1"/>
                </a:solidFill>
                <a:latin typeface="Arial Narrow" panose="020B0606020202030204" pitchFamily="34" charset="0"/>
              </a:rPr>
              <a:t> </a:t>
            </a:r>
            <a:r>
              <a:rPr lang="en-US" altLang="en-US" sz="2740" dirty="0">
                <a:solidFill>
                  <a:schemeClr val="bg1"/>
                </a:solidFill>
                <a:latin typeface="Arial Narrow" panose="020B0606020202030204" pitchFamily="34" charset="0"/>
              </a:rPr>
              <a:t>www.wismokefreehousing.com</a:t>
            </a:r>
          </a:p>
        </p:txBody>
      </p:sp>
      <p:sp>
        <p:nvSpPr>
          <p:cNvPr id="12" name="TextBox 11"/>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687" y="5628715"/>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992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Smoking </a:t>
            </a:r>
            <a:r>
              <a:rPr lang="en-US" dirty="0" smtClean="0"/>
              <a:t>is the </a:t>
            </a:r>
            <a:r>
              <a:rPr lang="en-US" dirty="0"/>
              <a:t>leading cause of home fire </a:t>
            </a:r>
            <a:r>
              <a:rPr lang="en-US" dirty="0" smtClean="0"/>
              <a:t>deaths</a:t>
            </a:r>
            <a:endParaRPr lang="en-US" dirty="0"/>
          </a:p>
        </p:txBody>
      </p:sp>
      <p:pic>
        <p:nvPicPr>
          <p:cNvPr id="12" name="Content Placeholder 11"/>
          <p:cNvPicPr>
            <a:picLocks noGrp="1" noChangeAspect="1"/>
          </p:cNvPicPr>
          <p:nvPr>
            <p:ph sz="half" idx="2"/>
          </p:nvPr>
        </p:nvPicPr>
        <p:blipFill>
          <a:blip r:embed="rId3"/>
          <a:stretch>
            <a:fillRect/>
          </a:stretch>
        </p:blipFill>
        <p:spPr>
          <a:xfrm>
            <a:off x="361950" y="1667799"/>
            <a:ext cx="8324850" cy="4047201"/>
          </a:xfrm>
          <a:prstGeom prst="rect">
            <a:avLst/>
          </a:prstGeom>
        </p:spPr>
      </p:pic>
      <p:sp>
        <p:nvSpPr>
          <p:cNvPr id="13" name="TextBox 12"/>
          <p:cNvSpPr txBox="1"/>
          <p:nvPr/>
        </p:nvSpPr>
        <p:spPr>
          <a:xfrm>
            <a:off x="361950" y="1467744"/>
            <a:ext cx="82296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Leading causes of home structure fires: </a:t>
            </a:r>
          </a:p>
        </p:txBody>
      </p:sp>
      <p:sp>
        <p:nvSpPr>
          <p:cNvPr id="14" name="Oval 13"/>
          <p:cNvSpPr/>
          <p:nvPr/>
        </p:nvSpPr>
        <p:spPr>
          <a:xfrm>
            <a:off x="1524000" y="4410999"/>
            <a:ext cx="5105400" cy="990600"/>
          </a:xfrm>
          <a:prstGeom prst="ellipse">
            <a:avLst/>
          </a:prstGeom>
          <a:noFill/>
          <a:ln w="57150">
            <a:solidFill>
              <a:srgbClr val="4DC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326833"/>
            <a:ext cx="9144000" cy="584775"/>
          </a:xfrm>
          <a:prstGeom prst="rect">
            <a:avLst/>
          </a:prstGeom>
          <a:solidFill>
            <a:srgbClr val="4DC2C4"/>
          </a:solidFill>
        </p:spPr>
        <p:txBody>
          <a:bodyPr wrap="square" rtlCol="0" anchor="ctr">
            <a:spAutoFit/>
          </a:bodyPr>
          <a:lstStyle/>
          <a:p>
            <a:pPr algn="ctr"/>
            <a:r>
              <a:rPr lang="en-US" sz="2740" b="1" dirty="0" smtClean="0">
                <a:solidFill>
                  <a:schemeClr val="bg1"/>
                </a:solidFill>
                <a:latin typeface="Arial Narrow" panose="020B0606020202030204" pitchFamily="34" charset="0"/>
              </a:rPr>
              <a:t> </a:t>
            </a:r>
            <a:r>
              <a:rPr lang="en-US" sz="3200" dirty="0" smtClean="0">
                <a:solidFill>
                  <a:schemeClr val="bg1"/>
                </a:solidFill>
                <a:latin typeface="Reducto Condensed SSi" panose="020B0500000000000000" pitchFamily="34" charset="0"/>
              </a:rPr>
              <a:t>www.wismokefreehousing.com</a:t>
            </a:r>
            <a:endParaRPr lang="en-US" sz="2740" dirty="0">
              <a:solidFill>
                <a:schemeClr val="bg1"/>
              </a:solidFill>
              <a:latin typeface="Reducto Condensed SSi" panose="020B0500000000000000" pitchFamily="34" charset="0"/>
            </a:endParaRPr>
          </a:p>
        </p:txBody>
      </p:sp>
      <p:pic>
        <p:nvPicPr>
          <p:cNvPr id="10"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7687" y="5628715"/>
            <a:ext cx="976313" cy="13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52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ear Gains">
      <a:majorFont>
        <a:latin typeface="Reducto Condensed SSi"/>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ALA New</Template>
  <TotalTime>5165</TotalTime>
  <Words>2009</Words>
  <Application>Microsoft Office PowerPoint</Application>
  <PresentationFormat>On-screen Show (4:3)</PresentationFormat>
  <Paragraphs>213</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MS PGothic</vt:lpstr>
      <vt:lpstr>MS PGothic</vt:lpstr>
      <vt:lpstr>Arial</vt:lpstr>
      <vt:lpstr>Arial Narrow</vt:lpstr>
      <vt:lpstr>Calibri</vt:lpstr>
      <vt:lpstr>Lato</vt:lpstr>
      <vt:lpstr>Reducto Condensed SSi</vt:lpstr>
      <vt:lpstr>Times New Roman</vt:lpstr>
      <vt:lpstr>Office Theme</vt:lpstr>
      <vt:lpstr>Emma Kane</vt:lpstr>
      <vt:lpstr>Clear Gains Vision</vt:lpstr>
      <vt:lpstr>Clear Gains Network Partners </vt:lpstr>
      <vt:lpstr>Smoke-Free Housing: A Billowing Trend</vt:lpstr>
      <vt:lpstr>74 Housing Authorities are Smoke-free</vt:lpstr>
      <vt:lpstr>Importance of Smoke-Free Housing</vt:lpstr>
      <vt:lpstr>Tobacco Use Impacts all EMS</vt:lpstr>
      <vt:lpstr>Fire Risk</vt:lpstr>
      <vt:lpstr>Smoking is the leading cause of home fire deaths</vt:lpstr>
      <vt:lpstr>Smokers aren’t the only victims</vt:lpstr>
      <vt:lpstr>PowerPoint Presentation</vt:lpstr>
      <vt:lpstr>PowerPoint Presentation</vt:lpstr>
      <vt:lpstr>PowerPoint Presentation</vt:lpstr>
      <vt:lpstr>PowerPoint Presentation</vt:lpstr>
      <vt:lpstr>Why Clear Gains?</vt:lpstr>
      <vt:lpstr>Why Clear Gains?</vt:lpstr>
      <vt:lpstr>Why Clear Gains?</vt:lpstr>
      <vt:lpstr>Join the Clear Gains Network</vt:lpstr>
      <vt:lpstr>Join the Clear Gains Network</vt:lpstr>
      <vt:lpstr>Questions?</vt:lpstr>
      <vt:lpstr>Public Housing Mandate</vt:lpstr>
      <vt:lpstr>Smoke-free Public Housing</vt:lpstr>
      <vt:lpstr>Less Risk of Fire Damage</vt:lpstr>
    </vt:vector>
  </TitlesOfParts>
  <Company>American Lung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Grayson</dc:creator>
  <cp:lastModifiedBy>Emma Kane</cp:lastModifiedBy>
  <cp:revision>186</cp:revision>
  <cp:lastPrinted>2015-11-12T17:44:09Z</cp:lastPrinted>
  <dcterms:created xsi:type="dcterms:W3CDTF">2013-09-24T14:19:23Z</dcterms:created>
  <dcterms:modified xsi:type="dcterms:W3CDTF">2017-05-18T13:22:27Z</dcterms:modified>
</cp:coreProperties>
</file>